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18" d="100"/>
          <a:sy n="118" d="100"/>
        </p:scale>
        <p:origin x="146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949FB9-B7A8-486D-B8C4-9D8DB45AE1CD}" type="doc">
      <dgm:prSet loTypeId="urn:microsoft.com/office/officeart/2005/8/layout/default" loCatId="list" qsTypeId="urn:microsoft.com/office/officeart/2005/8/quickstyle/simple1" qsCatId="simple" csTypeId="urn:microsoft.com/office/officeart/2005/8/colors/accent2_1" csCatId="accent2" phldr="1"/>
      <dgm:spPr/>
      <dgm:t>
        <a:bodyPr/>
        <a:lstStyle/>
        <a:p>
          <a:endParaRPr lang="en-US"/>
        </a:p>
      </dgm:t>
    </dgm:pt>
    <dgm:pt modelId="{43B8F492-B1FF-4C12-AEAF-0A68EC12E8D4}">
      <dgm:prSet phldrT="[Text]" custT="1">
        <dgm:style>
          <a:lnRef idx="2">
            <a:schemeClr val="accent1"/>
          </a:lnRef>
          <a:fillRef idx="1">
            <a:schemeClr val="lt1"/>
          </a:fillRef>
          <a:effectRef idx="0">
            <a:schemeClr val="accent1"/>
          </a:effectRef>
          <a:fontRef idx="minor">
            <a:schemeClr val="dk1"/>
          </a:fontRef>
        </dgm:style>
      </dgm:prSet>
      <dgm:spPr>
        <a:xfrm>
          <a:off x="0" y="0"/>
          <a:ext cx="816431" cy="674017"/>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NSF Proposal Generating Document</a:t>
          </a:r>
        </a:p>
      </dgm:t>
    </dgm:pt>
    <dgm:pt modelId="{80E1669D-CF5C-4F03-956C-A47CACE0F793}" type="parTrans" cxnId="{57AC123F-CA18-4488-B016-9B949BA616EF}">
      <dgm:prSet/>
      <dgm:spPr/>
      <dgm:t>
        <a:bodyPr/>
        <a:lstStyle/>
        <a:p>
          <a:endParaRPr lang="en-US"/>
        </a:p>
      </dgm:t>
    </dgm:pt>
    <dgm:pt modelId="{B3FE906B-41B2-4EE3-931D-2B0A6F02DFD4}" type="sibTrans" cxnId="{57AC123F-CA18-4488-B016-9B949BA616EF}">
      <dgm:prSet/>
      <dgm:spPr/>
      <dgm:t>
        <a:bodyPr/>
        <a:lstStyle/>
        <a:p>
          <a:endParaRPr lang="en-US"/>
        </a:p>
      </dgm:t>
    </dgm:pt>
    <dgm:pt modelId="{D9846B64-1411-47A9-A24F-C0678A873E95}">
      <dgm:prSet custT="1">
        <dgm:style>
          <a:lnRef idx="2">
            <a:schemeClr val="accent1"/>
          </a:lnRef>
          <a:fillRef idx="1">
            <a:schemeClr val="lt1"/>
          </a:fillRef>
          <a:effectRef idx="0">
            <a:schemeClr val="accent1"/>
          </a:effectRef>
          <a:fontRef idx="minor">
            <a:schemeClr val="dk1"/>
          </a:fontRef>
        </dgm:style>
      </dgm:prSet>
      <dgm:spPr>
        <a:xfrm>
          <a:off x="31928" y="1023354"/>
          <a:ext cx="499458" cy="438630"/>
        </a:xfrm>
        <a:prstGeom prst="rect">
          <a:avLst/>
        </a:prstGeom>
        <a:ln/>
      </dgm:spPr>
      <dgm:t>
        <a:bodyPr/>
        <a:lstStyle/>
        <a:p>
          <a:endPar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E230B9BE-2950-4D61-888F-1F3CFC96DBA5}" type="parTrans" cxnId="{DEB2A871-0DAE-46E8-9689-225DF46EC6AB}">
      <dgm:prSet/>
      <dgm:spPr/>
      <dgm:t>
        <a:bodyPr/>
        <a:lstStyle/>
        <a:p>
          <a:endParaRPr lang="en-US"/>
        </a:p>
      </dgm:t>
    </dgm:pt>
    <dgm:pt modelId="{C9CC0141-8841-403D-926B-DDA0EEEFC6B6}" type="sibTrans" cxnId="{DEB2A871-0DAE-46E8-9689-225DF46EC6AB}">
      <dgm:prSet/>
      <dgm:spPr/>
      <dgm:t>
        <a:bodyPr/>
        <a:lstStyle/>
        <a:p>
          <a:endParaRPr lang="en-US"/>
        </a:p>
      </dgm:t>
    </dgm:pt>
    <dgm:pt modelId="{1E209A96-7388-4135-AC3D-E53BF99D51C9}">
      <dgm:prSet custT="1">
        <dgm:style>
          <a:lnRef idx="2">
            <a:schemeClr val="accent1"/>
          </a:lnRef>
          <a:fillRef idx="1">
            <a:schemeClr val="lt1"/>
          </a:fillRef>
          <a:effectRef idx="0">
            <a:schemeClr val="accent1"/>
          </a:effectRef>
          <a:fontRef idx="minor">
            <a:schemeClr val="dk1"/>
          </a:fontRef>
        </dgm:style>
      </dgm:prSet>
      <dgm:spPr>
        <a:xfrm>
          <a:off x="425511" y="745408"/>
          <a:ext cx="822375" cy="436047"/>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Organization Submits via </a:t>
          </a:r>
          <a:r>
            <a:rPr lang="en-US" sz="1400" dirty="0" smtClean="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Fast Lane</a:t>
          </a:r>
          <a:endPar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3D768954-5DA7-4275-A525-8C457A6F3237}" type="parTrans" cxnId="{E7270C5A-4FCA-4898-AF28-D1789ABAAF92}">
      <dgm:prSet/>
      <dgm:spPr/>
      <dgm:t>
        <a:bodyPr/>
        <a:lstStyle/>
        <a:p>
          <a:endParaRPr lang="en-US"/>
        </a:p>
      </dgm:t>
    </dgm:pt>
    <dgm:pt modelId="{8775D36A-ABAE-4738-A510-4DD132F83B0D}" type="sibTrans" cxnId="{E7270C5A-4FCA-4898-AF28-D1789ABAAF92}">
      <dgm:prSet/>
      <dgm:spPr/>
      <dgm:t>
        <a:bodyPr/>
        <a:lstStyle/>
        <a:p>
          <a:endParaRPr lang="en-US"/>
        </a:p>
      </dgm:t>
    </dgm:pt>
    <dgm:pt modelId="{4E100587-8CCF-48D0-B43C-0EADCE49B667}">
      <dgm:prSet custT="1">
        <dgm:style>
          <a:lnRef idx="2">
            <a:schemeClr val="accent1"/>
          </a:lnRef>
          <a:fillRef idx="1">
            <a:schemeClr val="lt1"/>
          </a:fillRef>
          <a:effectRef idx="0">
            <a:schemeClr val="accent1"/>
          </a:effectRef>
          <a:fontRef idx="minor">
            <a:schemeClr val="dk1"/>
          </a:fontRef>
        </dgm:style>
      </dgm:prSet>
      <dgm:spPr>
        <a:xfrm>
          <a:off x="1217512" y="1103567"/>
          <a:ext cx="699570" cy="470134"/>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Proposal Processing Unit</a:t>
          </a:r>
        </a:p>
      </dgm:t>
    </dgm:pt>
    <dgm:pt modelId="{F666ED55-EA67-484E-A493-531497199DFA}" type="parTrans" cxnId="{02F98F59-6A3B-4611-BD64-F03DBD9521C1}">
      <dgm:prSet/>
      <dgm:spPr/>
      <dgm:t>
        <a:bodyPr/>
        <a:lstStyle/>
        <a:p>
          <a:endParaRPr lang="en-US"/>
        </a:p>
      </dgm:t>
    </dgm:pt>
    <dgm:pt modelId="{8D650286-FF53-4D1D-B412-7A6171611FE5}" type="sibTrans" cxnId="{02F98F59-6A3B-4611-BD64-F03DBD9521C1}">
      <dgm:prSet/>
      <dgm:spPr/>
      <dgm:t>
        <a:bodyPr/>
        <a:lstStyle/>
        <a:p>
          <a:endParaRPr lang="en-US"/>
        </a:p>
      </dgm:t>
    </dgm:pt>
    <dgm:pt modelId="{A2D5F363-D1BE-4257-A822-FB7006A557DF}">
      <dgm:prSet custT="1">
        <dgm:style>
          <a:lnRef idx="2">
            <a:schemeClr val="accent1"/>
          </a:lnRef>
          <a:fillRef idx="1">
            <a:schemeClr val="lt1"/>
          </a:fillRef>
          <a:effectRef idx="0">
            <a:schemeClr val="accent1"/>
          </a:effectRef>
          <a:fontRef idx="minor">
            <a:schemeClr val="dk1"/>
          </a:fontRef>
        </dgm:style>
      </dgm:prSet>
      <dgm:spPr>
        <a:xfrm>
          <a:off x="0" y="2036778"/>
          <a:ext cx="832417" cy="490744"/>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Research &amp; Education Communities</a:t>
          </a:r>
        </a:p>
      </dgm:t>
    </dgm:pt>
    <dgm:pt modelId="{F1DD033D-6B23-430A-B3EB-2AFCA04C0F42}" type="parTrans" cxnId="{3AED6EA1-3DA4-45F6-B4BA-7A15F68EB2FF}">
      <dgm:prSet/>
      <dgm:spPr/>
      <dgm:t>
        <a:bodyPr/>
        <a:lstStyle/>
        <a:p>
          <a:endParaRPr lang="en-US"/>
        </a:p>
      </dgm:t>
    </dgm:pt>
    <dgm:pt modelId="{3D628795-D29C-4E97-BB0C-56F9AEDE3B36}" type="sibTrans" cxnId="{3AED6EA1-3DA4-45F6-B4BA-7A15F68EB2FF}">
      <dgm:prSet/>
      <dgm:spPr/>
      <dgm:t>
        <a:bodyPr/>
        <a:lstStyle/>
        <a:p>
          <a:endParaRPr lang="en-US"/>
        </a:p>
      </dgm:t>
    </dgm:pt>
    <dgm:pt modelId="{0A7517BC-CCCD-4574-9BD8-1C7ACE652D0A}">
      <dgm:prSet custT="1">
        <dgm:style>
          <a:lnRef idx="2">
            <a:schemeClr val="accent1"/>
          </a:lnRef>
          <a:fillRef idx="1">
            <a:schemeClr val="lt1"/>
          </a:fillRef>
          <a:effectRef idx="0">
            <a:schemeClr val="accent1"/>
          </a:effectRef>
          <a:fontRef idx="minor">
            <a:schemeClr val="dk1"/>
          </a:fontRef>
        </dgm:style>
      </dgm:prSet>
      <dgm:spPr>
        <a:xfrm>
          <a:off x="1219091" y="2064536"/>
          <a:ext cx="702029" cy="601809"/>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NSF Program Officer</a:t>
          </a:r>
        </a:p>
      </dgm:t>
    </dgm:pt>
    <dgm:pt modelId="{357E325D-B376-4EAA-A649-911BCB8365F5}" type="parTrans" cxnId="{87842753-5659-41FA-8996-27D863CD7C28}">
      <dgm:prSet/>
      <dgm:spPr/>
      <dgm:t>
        <a:bodyPr/>
        <a:lstStyle/>
        <a:p>
          <a:endParaRPr lang="en-US"/>
        </a:p>
      </dgm:t>
    </dgm:pt>
    <dgm:pt modelId="{4A2141F5-0CD1-4511-9C51-5D58EE769994}" type="sibTrans" cxnId="{87842753-5659-41FA-8996-27D863CD7C28}">
      <dgm:prSet/>
      <dgm:spPr/>
      <dgm:t>
        <a:bodyPr/>
        <a:lstStyle/>
        <a:p>
          <a:endParaRPr lang="en-US"/>
        </a:p>
      </dgm:t>
    </dgm:pt>
    <dgm:pt modelId="{4197B9DA-0971-4256-8D21-D21DF038D884}">
      <dgm:prSet custT="1">
        <dgm:style>
          <a:lnRef idx="2">
            <a:schemeClr val="accent1"/>
          </a:lnRef>
          <a:fillRef idx="1">
            <a:schemeClr val="lt1"/>
          </a:fillRef>
          <a:effectRef idx="0">
            <a:schemeClr val="accent1"/>
          </a:effectRef>
          <a:fontRef idx="minor">
            <a:schemeClr val="dk1"/>
          </a:fontRef>
        </dgm:style>
      </dgm:prSet>
      <dgm:spPr>
        <a:xfrm>
          <a:off x="2288347" y="39927"/>
          <a:ext cx="977767" cy="574904"/>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Minimum of three reviews required</a:t>
          </a:r>
        </a:p>
      </dgm:t>
    </dgm:pt>
    <dgm:pt modelId="{C2F4F4BD-A27B-4829-9DB2-9B591C53A221}" type="parTrans" cxnId="{39AC2F14-6BF0-4E72-A23D-8EBF397B7632}">
      <dgm:prSet/>
      <dgm:spPr/>
      <dgm:t>
        <a:bodyPr/>
        <a:lstStyle/>
        <a:p>
          <a:endParaRPr lang="en-US"/>
        </a:p>
      </dgm:t>
    </dgm:pt>
    <dgm:pt modelId="{4DA5F5B9-8C6E-4666-8398-8F872EC2D0DF}" type="sibTrans" cxnId="{39AC2F14-6BF0-4E72-A23D-8EBF397B7632}">
      <dgm:prSet/>
      <dgm:spPr/>
      <dgm:t>
        <a:bodyPr/>
        <a:lstStyle/>
        <a:p>
          <a:endParaRPr lang="en-US"/>
        </a:p>
      </dgm:t>
    </dgm:pt>
    <dgm:pt modelId="{8EBEE8D7-6276-472E-B5F3-165BD2EB7892}">
      <dgm:prSet custT="1">
        <dgm:style>
          <a:lnRef idx="2">
            <a:schemeClr val="accent1"/>
          </a:lnRef>
          <a:fillRef idx="1">
            <a:schemeClr val="lt1"/>
          </a:fillRef>
          <a:effectRef idx="0">
            <a:schemeClr val="accent1"/>
          </a:effectRef>
          <a:fontRef idx="minor">
            <a:schemeClr val="dk1"/>
          </a:fontRef>
        </dgm:style>
      </dgm:prSet>
      <dgm:spPr>
        <a:xfrm>
          <a:off x="2470914" y="678258"/>
          <a:ext cx="517248" cy="193257"/>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Ad hoc</a:t>
          </a:r>
        </a:p>
      </dgm:t>
    </dgm:pt>
    <dgm:pt modelId="{322FA716-5BE9-41D9-8853-709F35ADC744}" type="parTrans" cxnId="{DCCFB04B-7F6D-49B1-BD7C-713C5D66A6C3}">
      <dgm:prSet/>
      <dgm:spPr/>
      <dgm:t>
        <a:bodyPr/>
        <a:lstStyle/>
        <a:p>
          <a:endParaRPr lang="en-US"/>
        </a:p>
      </dgm:t>
    </dgm:pt>
    <dgm:pt modelId="{171F7527-3572-4551-AAAA-AC8D0C61E618}" type="sibTrans" cxnId="{DCCFB04B-7F6D-49B1-BD7C-713C5D66A6C3}">
      <dgm:prSet/>
      <dgm:spPr/>
      <dgm:t>
        <a:bodyPr/>
        <a:lstStyle/>
        <a:p>
          <a:endParaRPr lang="en-US"/>
        </a:p>
      </dgm:t>
    </dgm:pt>
    <dgm:pt modelId="{AE9B250B-D979-4539-8528-886BAF7C26EC}">
      <dgm:prSet custT="1">
        <dgm:style>
          <a:lnRef idx="2">
            <a:schemeClr val="accent1"/>
          </a:lnRef>
          <a:fillRef idx="1">
            <a:schemeClr val="lt1"/>
          </a:fillRef>
          <a:effectRef idx="0">
            <a:schemeClr val="accent1"/>
          </a:effectRef>
          <a:fontRef idx="minor">
            <a:schemeClr val="dk1"/>
          </a:fontRef>
        </dgm:style>
      </dgm:prSet>
      <dgm:spPr>
        <a:xfrm>
          <a:off x="2461856" y="887797"/>
          <a:ext cx="517248" cy="193257"/>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Panel</a:t>
          </a:r>
        </a:p>
      </dgm:t>
    </dgm:pt>
    <dgm:pt modelId="{48DC6DF8-2FC8-49A7-A22C-EA6E91F3B76B}" type="parTrans" cxnId="{3921EC5C-AE13-44FB-8584-96A51DD395CE}">
      <dgm:prSet/>
      <dgm:spPr/>
      <dgm:t>
        <a:bodyPr/>
        <a:lstStyle/>
        <a:p>
          <a:endParaRPr lang="en-US"/>
        </a:p>
      </dgm:t>
    </dgm:pt>
    <dgm:pt modelId="{18B9CA1E-3325-4FDC-8999-4673C2B94519}" type="sibTrans" cxnId="{3921EC5C-AE13-44FB-8584-96A51DD395CE}">
      <dgm:prSet/>
      <dgm:spPr/>
      <dgm:t>
        <a:bodyPr/>
        <a:lstStyle/>
        <a:p>
          <a:endParaRPr lang="en-US"/>
        </a:p>
      </dgm:t>
    </dgm:pt>
    <dgm:pt modelId="{6CD916A7-B3E6-4472-BF9A-B57693254D8C}">
      <dgm:prSet custT="1">
        <dgm:style>
          <a:lnRef idx="2">
            <a:schemeClr val="accent1"/>
          </a:lnRef>
          <a:fillRef idx="1">
            <a:schemeClr val="lt1"/>
          </a:fillRef>
          <a:effectRef idx="0">
            <a:schemeClr val="accent1"/>
          </a:effectRef>
          <a:fontRef idx="minor">
            <a:schemeClr val="dk1"/>
          </a:fontRef>
        </dgm:style>
      </dgm:prSet>
      <dgm:spPr>
        <a:xfrm>
          <a:off x="2473989" y="1104444"/>
          <a:ext cx="517248" cy="193257"/>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Both</a:t>
          </a:r>
        </a:p>
      </dgm:t>
    </dgm:pt>
    <dgm:pt modelId="{DDF0F486-9612-4016-925E-9027FACAED0F}" type="parTrans" cxnId="{86108CD4-D18E-49DB-9267-DB4F8920CBE8}">
      <dgm:prSet/>
      <dgm:spPr/>
      <dgm:t>
        <a:bodyPr/>
        <a:lstStyle/>
        <a:p>
          <a:endParaRPr lang="en-US"/>
        </a:p>
      </dgm:t>
    </dgm:pt>
    <dgm:pt modelId="{6F61A790-A935-4F04-8810-AE40D5332129}" type="sibTrans" cxnId="{86108CD4-D18E-49DB-9267-DB4F8920CBE8}">
      <dgm:prSet/>
      <dgm:spPr/>
      <dgm:t>
        <a:bodyPr/>
        <a:lstStyle/>
        <a:p>
          <a:endParaRPr lang="en-US"/>
        </a:p>
      </dgm:t>
    </dgm:pt>
    <dgm:pt modelId="{36383351-8EEE-4B70-BFF2-29B6BD023023}">
      <dgm:prSet custT="1">
        <dgm:style>
          <a:lnRef idx="2">
            <a:schemeClr val="accent1"/>
          </a:lnRef>
          <a:fillRef idx="1">
            <a:schemeClr val="lt1"/>
          </a:fillRef>
          <a:effectRef idx="0">
            <a:schemeClr val="accent1"/>
          </a:effectRef>
          <a:fontRef idx="minor">
            <a:schemeClr val="dk1"/>
          </a:fontRef>
        </dgm:style>
      </dgm:prSet>
      <dgm:spPr>
        <a:xfrm>
          <a:off x="2353274" y="2133391"/>
          <a:ext cx="967560" cy="607245"/>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Returned as Inappropriate/ Withdrawn</a:t>
          </a:r>
        </a:p>
      </dgm:t>
    </dgm:pt>
    <dgm:pt modelId="{B3EA922F-CA73-4E61-AC92-C1296B19FE4E}" type="parTrans" cxnId="{B0D4CFA8-54E6-460D-8474-D9AE599993D9}">
      <dgm:prSet/>
      <dgm:spPr/>
      <dgm:t>
        <a:bodyPr/>
        <a:lstStyle/>
        <a:p>
          <a:endParaRPr lang="en-US"/>
        </a:p>
      </dgm:t>
    </dgm:pt>
    <dgm:pt modelId="{255E849B-183F-48EA-B036-8CF501822FA9}" type="sibTrans" cxnId="{B0D4CFA8-54E6-460D-8474-D9AE599993D9}">
      <dgm:prSet/>
      <dgm:spPr/>
      <dgm:t>
        <a:bodyPr/>
        <a:lstStyle/>
        <a:p>
          <a:endParaRPr lang="en-US"/>
        </a:p>
      </dgm:t>
    </dgm:pt>
    <dgm:pt modelId="{BB51E05B-C8A7-4EA5-BFB5-A9316EA8D5F4}">
      <dgm:prSet custT="1">
        <dgm:style>
          <a:lnRef idx="2">
            <a:schemeClr val="accent1"/>
          </a:lnRef>
          <a:fillRef idx="1">
            <a:schemeClr val="lt1"/>
          </a:fillRef>
          <a:effectRef idx="0">
            <a:schemeClr val="accent1"/>
          </a:effectRef>
          <a:fontRef idx="minor">
            <a:schemeClr val="dk1"/>
          </a:fontRef>
        </dgm:style>
      </dgm:prSet>
      <dgm:spPr>
        <a:xfrm>
          <a:off x="4931359" y="641433"/>
          <a:ext cx="837582" cy="653284"/>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Division Director Concur</a:t>
          </a:r>
        </a:p>
      </dgm:t>
    </dgm:pt>
    <dgm:pt modelId="{005B9250-D385-4A38-924B-B5C71C8C753C}" type="parTrans" cxnId="{BA27A097-DAB7-4FAE-9D2C-8FF4395F1E9A}">
      <dgm:prSet/>
      <dgm:spPr/>
      <dgm:t>
        <a:bodyPr/>
        <a:lstStyle/>
        <a:p>
          <a:endParaRPr lang="en-US"/>
        </a:p>
      </dgm:t>
    </dgm:pt>
    <dgm:pt modelId="{22D80BDB-F37F-41F2-92E1-923EF4169E90}" type="sibTrans" cxnId="{BA27A097-DAB7-4FAE-9D2C-8FF4395F1E9A}">
      <dgm:prSet/>
      <dgm:spPr/>
      <dgm:t>
        <a:bodyPr/>
        <a:lstStyle/>
        <a:p>
          <a:endParaRPr lang="en-US"/>
        </a:p>
      </dgm:t>
    </dgm:pt>
    <dgm:pt modelId="{FE6089EB-DDFD-4BD2-8711-34C9E93C0E7A}">
      <dgm:prSet custT="1">
        <dgm:style>
          <a:lnRef idx="2">
            <a:schemeClr val="accent1"/>
          </a:lnRef>
          <a:fillRef idx="1">
            <a:schemeClr val="lt1"/>
          </a:fillRef>
          <a:effectRef idx="0">
            <a:schemeClr val="accent1"/>
          </a:effectRef>
          <a:fontRef idx="minor">
            <a:schemeClr val="dk1"/>
          </a:fontRef>
        </dgm:style>
      </dgm:prSet>
      <dgm:spPr>
        <a:xfrm>
          <a:off x="3370022" y="679246"/>
          <a:ext cx="1375530" cy="642684"/>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Program Officer Analysis &amp; Recommendation</a:t>
          </a:r>
        </a:p>
      </dgm:t>
    </dgm:pt>
    <dgm:pt modelId="{83977FC3-4669-451E-9D99-7A99B5EC5822}" type="parTrans" cxnId="{5D95731A-CAAB-4AF0-BF6B-924C0B60B6C8}">
      <dgm:prSet/>
      <dgm:spPr/>
      <dgm:t>
        <a:bodyPr/>
        <a:lstStyle/>
        <a:p>
          <a:endParaRPr lang="en-US"/>
        </a:p>
      </dgm:t>
    </dgm:pt>
    <dgm:pt modelId="{A9BD0E27-E248-4E2C-8AC7-E144D587688B}" type="sibTrans" cxnId="{5D95731A-CAAB-4AF0-BF6B-924C0B60B6C8}">
      <dgm:prSet/>
      <dgm:spPr/>
      <dgm:t>
        <a:bodyPr/>
        <a:lstStyle/>
        <a:p>
          <a:endParaRPr lang="en-US"/>
        </a:p>
      </dgm:t>
    </dgm:pt>
    <dgm:pt modelId="{138C7D07-549C-4F3E-95A6-A89B0CFC5282}">
      <dgm:prSet custT="1">
        <dgm:style>
          <a:lnRef idx="2">
            <a:schemeClr val="accent1"/>
          </a:lnRef>
          <a:fillRef idx="1">
            <a:schemeClr val="lt1"/>
          </a:fillRef>
          <a:effectRef idx="0">
            <a:schemeClr val="accent1"/>
          </a:effectRef>
          <a:fontRef idx="minor">
            <a:schemeClr val="dk1"/>
          </a:fontRef>
        </dgm:style>
      </dgm:prSet>
      <dgm:spPr>
        <a:xfrm>
          <a:off x="4969602" y="90569"/>
          <a:ext cx="767285" cy="334623"/>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Award via DGA</a:t>
          </a:r>
        </a:p>
      </dgm:t>
    </dgm:pt>
    <dgm:pt modelId="{84C5E478-3B6E-4829-9A21-33835C66383C}" type="parTrans" cxnId="{FC812CED-36DA-4DF0-BC03-AFE93FFECF19}">
      <dgm:prSet/>
      <dgm:spPr/>
      <dgm:t>
        <a:bodyPr/>
        <a:lstStyle/>
        <a:p>
          <a:endParaRPr lang="en-US"/>
        </a:p>
      </dgm:t>
    </dgm:pt>
    <dgm:pt modelId="{12D38C26-AAE1-4442-BFC3-269122BAF234}" type="sibTrans" cxnId="{FC812CED-36DA-4DF0-BC03-AFE93FFECF19}">
      <dgm:prSet/>
      <dgm:spPr/>
      <dgm:t>
        <a:bodyPr/>
        <a:lstStyle/>
        <a:p>
          <a:endParaRPr lang="en-US"/>
        </a:p>
      </dgm:t>
    </dgm:pt>
    <dgm:pt modelId="{88370B0E-4DF6-417C-BBC8-6A67730F66CA}">
      <dgm:prSet custT="1">
        <dgm:style>
          <a:lnRef idx="2">
            <a:schemeClr val="accent1"/>
          </a:lnRef>
          <a:fillRef idx="1">
            <a:schemeClr val="lt1"/>
          </a:fillRef>
          <a:effectRef idx="0">
            <a:schemeClr val="accent1"/>
          </a:effectRef>
          <a:fontRef idx="minor">
            <a:schemeClr val="dk1"/>
          </a:fontRef>
        </dgm:style>
      </dgm:prSet>
      <dgm:spPr>
        <a:xfrm>
          <a:off x="5004789" y="2409214"/>
          <a:ext cx="1060730" cy="191979"/>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Organization</a:t>
          </a:r>
        </a:p>
      </dgm:t>
    </dgm:pt>
    <dgm:pt modelId="{8C3E1434-25E1-42D5-B67B-402BD7985097}" type="parTrans" cxnId="{619DCCE9-278B-4038-A95C-774F9CE2D24E}">
      <dgm:prSet/>
      <dgm:spPr/>
      <dgm:t>
        <a:bodyPr/>
        <a:lstStyle/>
        <a:p>
          <a:endParaRPr lang="en-US"/>
        </a:p>
      </dgm:t>
    </dgm:pt>
    <dgm:pt modelId="{5BEF135D-7D8A-41B5-B6D5-5734CF81318C}" type="sibTrans" cxnId="{619DCCE9-278B-4038-A95C-774F9CE2D24E}">
      <dgm:prSet/>
      <dgm:spPr/>
      <dgm:t>
        <a:bodyPr/>
        <a:lstStyle/>
        <a:p>
          <a:endParaRPr lang="en-US"/>
        </a:p>
      </dgm:t>
    </dgm:pt>
    <dgm:pt modelId="{96F138A1-5D5F-48A3-9B47-03C6D63C1301}">
      <dgm:prSet custT="1">
        <dgm:style>
          <a:lnRef idx="2">
            <a:schemeClr val="accent1"/>
          </a:lnRef>
          <a:fillRef idx="1">
            <a:schemeClr val="lt1"/>
          </a:fillRef>
          <a:effectRef idx="0">
            <a:schemeClr val="accent1"/>
          </a:effectRef>
          <a:fontRef idx="minor">
            <a:schemeClr val="dk1"/>
          </a:fontRef>
        </dgm:style>
      </dgm:prSet>
      <dgm:spPr>
        <a:xfrm>
          <a:off x="4952243" y="1794628"/>
          <a:ext cx="757529" cy="247241"/>
        </a:xfrm>
        <a:prstGeom prst="rect">
          <a:avLst/>
        </a:prstGeom>
        <a:ln/>
      </dgm:spPr>
      <dgm:t>
        <a:bodyPr/>
        <a:lstStyle/>
        <a:p>
          <a:r>
            <a:rPr lang="en-US" sz="14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Decline</a:t>
          </a:r>
        </a:p>
      </dgm:t>
    </dgm:pt>
    <dgm:pt modelId="{5C19E9FF-D9A9-4BBD-AD58-F00A13D6B2B9}" type="parTrans" cxnId="{6D64D320-54F5-47B8-A9D2-FB57689FB4A5}">
      <dgm:prSet/>
      <dgm:spPr/>
      <dgm:t>
        <a:bodyPr/>
        <a:lstStyle/>
        <a:p>
          <a:endParaRPr lang="en-US"/>
        </a:p>
      </dgm:t>
    </dgm:pt>
    <dgm:pt modelId="{510DB734-4583-4D83-9396-6319D9EB8A4B}" type="sibTrans" cxnId="{6D64D320-54F5-47B8-A9D2-FB57689FB4A5}">
      <dgm:prSet/>
      <dgm:spPr/>
      <dgm:t>
        <a:bodyPr/>
        <a:lstStyle/>
        <a:p>
          <a:endParaRPr lang="en-US"/>
        </a:p>
      </dgm:t>
    </dgm:pt>
    <dgm:pt modelId="{95AF33CC-0248-4704-8061-2C02DA12F552}" type="pres">
      <dgm:prSet presAssocID="{98949FB9-B7A8-486D-B8C4-9D8DB45AE1CD}" presName="diagram" presStyleCnt="0">
        <dgm:presLayoutVars>
          <dgm:dir/>
          <dgm:resizeHandles val="exact"/>
        </dgm:presLayoutVars>
      </dgm:prSet>
      <dgm:spPr/>
      <dgm:t>
        <a:bodyPr/>
        <a:lstStyle/>
        <a:p>
          <a:endParaRPr lang="en-US"/>
        </a:p>
      </dgm:t>
    </dgm:pt>
    <dgm:pt modelId="{B74A60DD-20E0-4F32-B638-50CB0A6E353E}" type="pres">
      <dgm:prSet presAssocID="{43B8F492-B1FF-4C12-AEAF-0A68EC12E8D4}" presName="node" presStyleLbl="node1" presStyleIdx="0" presStyleCnt="16" custScaleX="26407" custScaleY="27406" custLinFactNeighborX="-4877" custLinFactNeighborY="-1463">
        <dgm:presLayoutVars>
          <dgm:bulletEnabled val="1"/>
        </dgm:presLayoutVars>
      </dgm:prSet>
      <dgm:spPr/>
      <dgm:t>
        <a:bodyPr/>
        <a:lstStyle/>
        <a:p>
          <a:endParaRPr lang="en-US"/>
        </a:p>
      </dgm:t>
    </dgm:pt>
    <dgm:pt modelId="{9DBCD191-A2A4-45EB-8377-D45B915C9FCB}" type="pres">
      <dgm:prSet presAssocID="{B3FE906B-41B2-4EE3-931D-2B0A6F02DFD4}" presName="sibTrans" presStyleCnt="0"/>
      <dgm:spPr/>
    </dgm:pt>
    <dgm:pt modelId="{085C2211-DBDE-4BF8-877E-50A4D958C49E}" type="pres">
      <dgm:prSet presAssocID="{D9846B64-1411-47A9-A24F-C0678A873E95}" presName="node" presStyleLbl="node1" presStyleIdx="1" presStyleCnt="16" custScaleX="14166" custScaleY="30274" custLinFactNeighborX="-41119" custLinFactNeighborY="49955">
        <dgm:presLayoutVars>
          <dgm:bulletEnabled val="1"/>
        </dgm:presLayoutVars>
      </dgm:prSet>
      <dgm:spPr/>
      <dgm:t>
        <a:bodyPr/>
        <a:lstStyle/>
        <a:p>
          <a:endParaRPr lang="en-US"/>
        </a:p>
      </dgm:t>
    </dgm:pt>
    <dgm:pt modelId="{BBAF8F2E-00C5-4839-97E9-76411F86316D}" type="pres">
      <dgm:prSet presAssocID="{C9CC0141-8841-403D-926B-DDA0EEEFC6B6}" presName="sibTrans" presStyleCnt="0"/>
      <dgm:spPr/>
    </dgm:pt>
    <dgm:pt modelId="{5C7CAC8B-32C8-4D12-B449-FD61BE500E9F}" type="pres">
      <dgm:prSet presAssocID="{1E209A96-7388-4135-AC3D-E53BF99D51C9}" presName="node" presStyleLbl="node1" presStyleIdx="2" presStyleCnt="16" custScaleX="26599" custScaleY="24442" custLinFactNeighborX="-52433" custLinFactNeighborY="33678">
        <dgm:presLayoutVars>
          <dgm:bulletEnabled val="1"/>
        </dgm:presLayoutVars>
      </dgm:prSet>
      <dgm:spPr/>
      <dgm:t>
        <a:bodyPr/>
        <a:lstStyle/>
        <a:p>
          <a:endParaRPr lang="en-US"/>
        </a:p>
      </dgm:t>
    </dgm:pt>
    <dgm:pt modelId="{288B7A2D-29D6-465C-B725-6E6D9CF3B001}" type="pres">
      <dgm:prSet presAssocID="{8775D36A-ABAE-4738-A510-4DD132F83B0D}" presName="sibTrans" presStyleCnt="0"/>
      <dgm:spPr/>
    </dgm:pt>
    <dgm:pt modelId="{384B4134-9E0D-478A-978B-BD73C765E628}" type="pres">
      <dgm:prSet presAssocID="{4E100587-8CCF-48D0-B43C-0EADCE49B667}" presName="node" presStyleLbl="node1" presStyleIdx="3" presStyleCnt="16" custScaleX="22627" custScaleY="19116" custLinFactNeighborX="-61636" custLinFactNeighborY="42139">
        <dgm:presLayoutVars>
          <dgm:bulletEnabled val="1"/>
        </dgm:presLayoutVars>
      </dgm:prSet>
      <dgm:spPr/>
      <dgm:t>
        <a:bodyPr/>
        <a:lstStyle/>
        <a:p>
          <a:endParaRPr lang="en-US"/>
        </a:p>
      </dgm:t>
    </dgm:pt>
    <dgm:pt modelId="{F7D9ED0F-52A2-4A47-9D50-FB1F8D1CE549}" type="pres">
      <dgm:prSet presAssocID="{8D650286-FF53-4D1D-B412-7A6171611FE5}" presName="sibTrans" presStyleCnt="0"/>
      <dgm:spPr/>
    </dgm:pt>
    <dgm:pt modelId="{77F4622A-628D-4ECA-A9F9-6FA1D975D407}" type="pres">
      <dgm:prSet presAssocID="{A2D5F363-D1BE-4257-A822-FB7006A557DF}" presName="node" presStyleLbl="node1" presStyleIdx="4" presStyleCnt="16" custScaleX="26924" custScaleY="19954" custLinFactX="-35224" custLinFactY="4532" custLinFactNeighborX="-100000" custLinFactNeighborY="100000">
        <dgm:presLayoutVars>
          <dgm:bulletEnabled val="1"/>
        </dgm:presLayoutVars>
      </dgm:prSet>
      <dgm:spPr/>
      <dgm:t>
        <a:bodyPr/>
        <a:lstStyle/>
        <a:p>
          <a:endParaRPr lang="en-US"/>
        </a:p>
      </dgm:t>
    </dgm:pt>
    <dgm:pt modelId="{B7D5C26C-28FD-4A79-A996-4BE0A811D5ED}" type="pres">
      <dgm:prSet presAssocID="{3D628795-D29C-4E97-BB0C-56F9AEDE3B36}" presName="sibTrans" presStyleCnt="0"/>
      <dgm:spPr/>
    </dgm:pt>
    <dgm:pt modelId="{CF6F3769-A5F6-4170-BB71-8560084DAC33}" type="pres">
      <dgm:prSet presAssocID="{0A7517BC-CCCD-4574-9BD8-1C7ACE652D0A}" presName="node" presStyleLbl="node1" presStyleIdx="5" presStyleCnt="16" custScaleX="22706" custScaleY="24470" custLinFactNeighborX="26909" custLinFactNeighborY="45683">
        <dgm:presLayoutVars>
          <dgm:bulletEnabled val="1"/>
        </dgm:presLayoutVars>
      </dgm:prSet>
      <dgm:spPr/>
      <dgm:t>
        <a:bodyPr/>
        <a:lstStyle/>
        <a:p>
          <a:endParaRPr lang="en-US"/>
        </a:p>
      </dgm:t>
    </dgm:pt>
    <dgm:pt modelId="{266C2687-0EF9-405E-BFAD-254E56A260E0}" type="pres">
      <dgm:prSet presAssocID="{4A2141F5-0CD1-4511-9C51-5D58EE769994}" presName="sibTrans" presStyleCnt="0"/>
      <dgm:spPr/>
    </dgm:pt>
    <dgm:pt modelId="{CD3D0D68-37C0-4264-899C-9811C8C4C34F}" type="pres">
      <dgm:prSet presAssocID="{4197B9DA-0971-4256-8D21-D21DF038D884}" presName="node" presStyleLbl="node1" presStyleIdx="6" presStyleCnt="16" custScaleX="31625" custScaleY="23376" custLinFactNeighborX="21999" custLinFactNeighborY="-40202">
        <dgm:presLayoutVars>
          <dgm:bulletEnabled val="1"/>
        </dgm:presLayoutVars>
      </dgm:prSet>
      <dgm:spPr/>
      <dgm:t>
        <a:bodyPr/>
        <a:lstStyle/>
        <a:p>
          <a:endParaRPr lang="en-US"/>
        </a:p>
      </dgm:t>
    </dgm:pt>
    <dgm:pt modelId="{19D6B169-F8CA-4944-BF4C-B544A65A2EF4}" type="pres">
      <dgm:prSet presAssocID="{4DA5F5B9-8C6E-4666-8398-8F872EC2D0DF}" presName="sibTrans" presStyleCnt="0"/>
      <dgm:spPr/>
    </dgm:pt>
    <dgm:pt modelId="{D2C1DFF2-DD99-49A7-B985-436476AB2FD8}" type="pres">
      <dgm:prSet presAssocID="{8EBEE8D7-6276-472E-B5F3-165BD2EB7892}" presName="node" presStyleLbl="node1" presStyleIdx="7" presStyleCnt="16" custScaleX="16730" custScaleY="7858" custLinFactNeighborX="-12311" custLinFactNeighborY="-21140">
        <dgm:presLayoutVars>
          <dgm:bulletEnabled val="1"/>
        </dgm:presLayoutVars>
      </dgm:prSet>
      <dgm:spPr/>
      <dgm:t>
        <a:bodyPr/>
        <a:lstStyle/>
        <a:p>
          <a:endParaRPr lang="en-US"/>
        </a:p>
      </dgm:t>
    </dgm:pt>
    <dgm:pt modelId="{BD5891BE-5FC2-4663-87C9-A2C75A8B630E}" type="pres">
      <dgm:prSet presAssocID="{171F7527-3572-4551-AAAA-AC8D0C61E618}" presName="sibTrans" presStyleCnt="0"/>
      <dgm:spPr/>
    </dgm:pt>
    <dgm:pt modelId="{53B7C317-463C-43CC-8E86-6917CDFA9040}" type="pres">
      <dgm:prSet presAssocID="{AE9B250B-D979-4539-8528-886BAF7C26EC}" presName="node" presStyleLbl="node1" presStyleIdx="8" presStyleCnt="16" custScaleX="16730" custScaleY="7858" custLinFactNeighborX="-39041" custLinFactNeighborY="-10361">
        <dgm:presLayoutVars>
          <dgm:bulletEnabled val="1"/>
        </dgm:presLayoutVars>
      </dgm:prSet>
      <dgm:spPr/>
      <dgm:t>
        <a:bodyPr/>
        <a:lstStyle/>
        <a:p>
          <a:endParaRPr lang="en-US"/>
        </a:p>
      </dgm:t>
    </dgm:pt>
    <dgm:pt modelId="{D1193A75-F10F-453B-B79C-AE023586ADA6}" type="pres">
      <dgm:prSet presAssocID="{18B9CA1E-3325-4FDC-8999-4673C2B94519}" presName="sibTrans" presStyleCnt="0"/>
      <dgm:spPr/>
    </dgm:pt>
    <dgm:pt modelId="{13A862F1-B634-429A-8588-14DFEECEF28C}" type="pres">
      <dgm:prSet presAssocID="{6CD916A7-B3E6-4472-BF9A-B57693254D8C}" presName="node" presStyleLbl="node1" presStyleIdx="9" presStyleCnt="16" custScaleX="16730" custScaleY="7858" custLinFactNeighborX="-65771" custLinFactNeighborY="-495">
        <dgm:presLayoutVars>
          <dgm:bulletEnabled val="1"/>
        </dgm:presLayoutVars>
      </dgm:prSet>
      <dgm:spPr/>
      <dgm:t>
        <a:bodyPr/>
        <a:lstStyle/>
        <a:p>
          <a:endParaRPr lang="en-US"/>
        </a:p>
      </dgm:t>
    </dgm:pt>
    <dgm:pt modelId="{C1C1A32D-EF5F-4B5D-AEB9-E9E1C7BFFA60}" type="pres">
      <dgm:prSet presAssocID="{6F61A790-A935-4F04-8810-AE40D5332129}" presName="sibTrans" presStyleCnt="0"/>
      <dgm:spPr/>
    </dgm:pt>
    <dgm:pt modelId="{E726911C-F443-46B1-A040-A7826249B2AD}" type="pres">
      <dgm:prSet presAssocID="{36383351-8EEE-4B70-BFF2-29B6BD023023}" presName="node" presStyleLbl="node1" presStyleIdx="10" presStyleCnt="16" custScaleX="31295" custScaleY="24691" custLinFactNeighborX="60934" custLinFactNeighborY="13364">
        <dgm:presLayoutVars>
          <dgm:bulletEnabled val="1"/>
        </dgm:presLayoutVars>
      </dgm:prSet>
      <dgm:spPr/>
      <dgm:t>
        <a:bodyPr/>
        <a:lstStyle/>
        <a:p>
          <a:endParaRPr lang="en-US"/>
        </a:p>
      </dgm:t>
    </dgm:pt>
    <dgm:pt modelId="{7F3361F9-1159-41D2-978D-618E77E5A71F}" type="pres">
      <dgm:prSet presAssocID="{255E849B-183F-48EA-B036-8CF501822FA9}" presName="sibTrans" presStyleCnt="0"/>
      <dgm:spPr/>
    </dgm:pt>
    <dgm:pt modelId="{2E05A4A4-9BC5-4949-835C-EF369734B35F}" type="pres">
      <dgm:prSet presAssocID="{BB51E05B-C8A7-4EA5-BFB5-A9316EA8D5F4}" presName="node" presStyleLbl="node1" presStyleIdx="11" presStyleCnt="16" custScaleX="19944" custScaleY="26563" custLinFactNeighborX="87505" custLinFactNeighborY="-52544">
        <dgm:presLayoutVars>
          <dgm:bulletEnabled val="1"/>
        </dgm:presLayoutVars>
      </dgm:prSet>
      <dgm:spPr/>
      <dgm:t>
        <a:bodyPr/>
        <a:lstStyle/>
        <a:p>
          <a:endParaRPr lang="en-US"/>
        </a:p>
      </dgm:t>
    </dgm:pt>
    <dgm:pt modelId="{53AAC560-E137-4DB4-A9F3-0D9EF94FF323}" type="pres">
      <dgm:prSet presAssocID="{22D80BDB-F37F-41F2-92E1-923EF4169E90}" presName="sibTrans" presStyleCnt="0"/>
      <dgm:spPr/>
    </dgm:pt>
    <dgm:pt modelId="{3321E102-93CE-46E5-B214-77EDE362196C}" type="pres">
      <dgm:prSet presAssocID="{FE6089EB-DDFD-4BD2-8711-34C9E93C0E7A}" presName="node" presStyleLbl="node1" presStyleIdx="12" presStyleCnt="16" custScaleX="37435" custScaleY="26132" custLinFactNeighborX="13382" custLinFactNeighborY="-52544">
        <dgm:presLayoutVars>
          <dgm:bulletEnabled val="1"/>
        </dgm:presLayoutVars>
      </dgm:prSet>
      <dgm:spPr/>
      <dgm:t>
        <a:bodyPr/>
        <a:lstStyle/>
        <a:p>
          <a:endParaRPr lang="en-US"/>
        </a:p>
      </dgm:t>
    </dgm:pt>
    <dgm:pt modelId="{58A1C439-4352-43B2-A4BF-20E316446EEA}" type="pres">
      <dgm:prSet presAssocID="{A9BD0E27-E248-4E2C-8AC7-E144D587688B}" presName="sibTrans" presStyleCnt="0"/>
      <dgm:spPr/>
    </dgm:pt>
    <dgm:pt modelId="{59D91F12-8E9F-4110-839A-B684601A4C8B}" type="pres">
      <dgm:prSet presAssocID="{138C7D07-549C-4F3E-95A6-A89B0CFC5282}" presName="node" presStyleLbl="node1" presStyleIdx="13" presStyleCnt="16" custScaleX="24817" custScaleY="13606" custLinFactNeighborX="7200" custLinFactNeighborY="-84832">
        <dgm:presLayoutVars>
          <dgm:bulletEnabled val="1"/>
        </dgm:presLayoutVars>
      </dgm:prSet>
      <dgm:spPr/>
      <dgm:t>
        <a:bodyPr/>
        <a:lstStyle/>
        <a:p>
          <a:endParaRPr lang="en-US"/>
        </a:p>
      </dgm:t>
    </dgm:pt>
    <dgm:pt modelId="{6009A4F6-15E2-432E-9019-B759328CB62D}" type="pres">
      <dgm:prSet presAssocID="{12D38C26-AAE1-4442-BFC3-269122BAF234}" presName="sibTrans" presStyleCnt="0"/>
      <dgm:spPr/>
    </dgm:pt>
    <dgm:pt modelId="{CB8B0164-9A09-4B6B-8580-2E4502518CAE}" type="pres">
      <dgm:prSet presAssocID="{96F138A1-5D5F-48A3-9B47-03C6D63C1301}" presName="node" presStyleLbl="node1" presStyleIdx="14" presStyleCnt="16" custScaleX="24502" custScaleY="10053" custLinFactNeighborX="85608" custLinFactNeighborY="-53075">
        <dgm:presLayoutVars>
          <dgm:bulletEnabled val="1"/>
        </dgm:presLayoutVars>
      </dgm:prSet>
      <dgm:spPr/>
      <dgm:t>
        <a:bodyPr/>
        <a:lstStyle/>
        <a:p>
          <a:endParaRPr lang="en-US"/>
        </a:p>
      </dgm:t>
    </dgm:pt>
    <dgm:pt modelId="{8FF62FAC-ED26-44A5-B62E-B13C175A530E}" type="pres">
      <dgm:prSet presAssocID="{510DB734-4583-4D83-9396-6319D9EB8A4B}" presName="sibTrans" presStyleCnt="0"/>
      <dgm:spPr/>
    </dgm:pt>
    <dgm:pt modelId="{0BF5BA2A-F328-4FAC-A8E3-093C50BB5D1E}" type="pres">
      <dgm:prSet presAssocID="{88370B0E-4DF6-417C-BBC8-6A67730F66CA}" presName="node" presStyleLbl="node1" presStyleIdx="15" presStyleCnt="16" custScaleX="34308" custScaleY="7806" custLinFactNeighborX="46717" custLinFactNeighborY="-20300">
        <dgm:presLayoutVars>
          <dgm:bulletEnabled val="1"/>
        </dgm:presLayoutVars>
      </dgm:prSet>
      <dgm:spPr/>
      <dgm:t>
        <a:bodyPr/>
        <a:lstStyle/>
        <a:p>
          <a:endParaRPr lang="en-US"/>
        </a:p>
      </dgm:t>
    </dgm:pt>
  </dgm:ptLst>
  <dgm:cxnLst>
    <dgm:cxn modelId="{02F98F59-6A3B-4611-BD64-F03DBD9521C1}" srcId="{98949FB9-B7A8-486D-B8C4-9D8DB45AE1CD}" destId="{4E100587-8CCF-48D0-B43C-0EADCE49B667}" srcOrd="3" destOrd="0" parTransId="{F666ED55-EA67-484E-A493-531497199DFA}" sibTransId="{8D650286-FF53-4D1D-B412-7A6171611FE5}"/>
    <dgm:cxn modelId="{2A14E81C-B2CE-4087-B943-DE8CAF40EE41}" type="presOf" srcId="{88370B0E-4DF6-417C-BBC8-6A67730F66CA}" destId="{0BF5BA2A-F328-4FAC-A8E3-093C50BB5D1E}" srcOrd="0" destOrd="0" presId="urn:microsoft.com/office/officeart/2005/8/layout/default"/>
    <dgm:cxn modelId="{DCCFB04B-7F6D-49B1-BD7C-713C5D66A6C3}" srcId="{98949FB9-B7A8-486D-B8C4-9D8DB45AE1CD}" destId="{8EBEE8D7-6276-472E-B5F3-165BD2EB7892}" srcOrd="7" destOrd="0" parTransId="{322FA716-5BE9-41D9-8853-709F35ADC744}" sibTransId="{171F7527-3572-4551-AAAA-AC8D0C61E618}"/>
    <dgm:cxn modelId="{57AC123F-CA18-4488-B016-9B949BA616EF}" srcId="{98949FB9-B7A8-486D-B8C4-9D8DB45AE1CD}" destId="{43B8F492-B1FF-4C12-AEAF-0A68EC12E8D4}" srcOrd="0" destOrd="0" parTransId="{80E1669D-CF5C-4F03-956C-A47CACE0F793}" sibTransId="{B3FE906B-41B2-4EE3-931D-2B0A6F02DFD4}"/>
    <dgm:cxn modelId="{024D9311-FD61-4587-8F52-8BC7FDCDD40B}" type="presOf" srcId="{4E100587-8CCF-48D0-B43C-0EADCE49B667}" destId="{384B4134-9E0D-478A-978B-BD73C765E628}" srcOrd="0" destOrd="0" presId="urn:microsoft.com/office/officeart/2005/8/layout/default"/>
    <dgm:cxn modelId="{D58C9500-BB78-40D5-8BC8-845270B1C816}" type="presOf" srcId="{1E209A96-7388-4135-AC3D-E53BF99D51C9}" destId="{5C7CAC8B-32C8-4D12-B449-FD61BE500E9F}" srcOrd="0" destOrd="0" presId="urn:microsoft.com/office/officeart/2005/8/layout/default"/>
    <dgm:cxn modelId="{3921EC5C-AE13-44FB-8584-96A51DD395CE}" srcId="{98949FB9-B7A8-486D-B8C4-9D8DB45AE1CD}" destId="{AE9B250B-D979-4539-8528-886BAF7C26EC}" srcOrd="8" destOrd="0" parTransId="{48DC6DF8-2FC8-49A7-A22C-EA6E91F3B76B}" sibTransId="{18B9CA1E-3325-4FDC-8999-4673C2B94519}"/>
    <dgm:cxn modelId="{DEB2A871-0DAE-46E8-9689-225DF46EC6AB}" srcId="{98949FB9-B7A8-486D-B8C4-9D8DB45AE1CD}" destId="{D9846B64-1411-47A9-A24F-C0678A873E95}" srcOrd="1" destOrd="0" parTransId="{E230B9BE-2950-4D61-888F-1F3CFC96DBA5}" sibTransId="{C9CC0141-8841-403D-926B-DDA0EEEFC6B6}"/>
    <dgm:cxn modelId="{3F9C1B39-D48F-40A7-BED7-AE8547B710D1}" type="presOf" srcId="{A2D5F363-D1BE-4257-A822-FB7006A557DF}" destId="{77F4622A-628D-4ECA-A9F9-6FA1D975D407}" srcOrd="0" destOrd="0" presId="urn:microsoft.com/office/officeart/2005/8/layout/default"/>
    <dgm:cxn modelId="{6BF31E1B-EC3C-4742-96C4-A8EDE09600EC}" type="presOf" srcId="{FE6089EB-DDFD-4BD2-8711-34C9E93C0E7A}" destId="{3321E102-93CE-46E5-B214-77EDE362196C}" srcOrd="0" destOrd="0" presId="urn:microsoft.com/office/officeart/2005/8/layout/default"/>
    <dgm:cxn modelId="{5D95731A-CAAB-4AF0-BF6B-924C0B60B6C8}" srcId="{98949FB9-B7A8-486D-B8C4-9D8DB45AE1CD}" destId="{FE6089EB-DDFD-4BD2-8711-34C9E93C0E7A}" srcOrd="12" destOrd="0" parTransId="{83977FC3-4669-451E-9D99-7A99B5EC5822}" sibTransId="{A9BD0E27-E248-4E2C-8AC7-E144D587688B}"/>
    <dgm:cxn modelId="{3AED6EA1-3DA4-45F6-B4BA-7A15F68EB2FF}" srcId="{98949FB9-B7A8-486D-B8C4-9D8DB45AE1CD}" destId="{A2D5F363-D1BE-4257-A822-FB7006A557DF}" srcOrd="4" destOrd="0" parTransId="{F1DD033D-6B23-430A-B3EB-2AFCA04C0F42}" sibTransId="{3D628795-D29C-4E97-BB0C-56F9AEDE3B36}"/>
    <dgm:cxn modelId="{FC812CED-36DA-4DF0-BC03-AFE93FFECF19}" srcId="{98949FB9-B7A8-486D-B8C4-9D8DB45AE1CD}" destId="{138C7D07-549C-4F3E-95A6-A89B0CFC5282}" srcOrd="13" destOrd="0" parTransId="{84C5E478-3B6E-4829-9A21-33835C66383C}" sibTransId="{12D38C26-AAE1-4442-BFC3-269122BAF234}"/>
    <dgm:cxn modelId="{F5D05D93-350A-469B-96D6-36C7C78AB50F}" type="presOf" srcId="{138C7D07-549C-4F3E-95A6-A89B0CFC5282}" destId="{59D91F12-8E9F-4110-839A-B684601A4C8B}" srcOrd="0" destOrd="0" presId="urn:microsoft.com/office/officeart/2005/8/layout/default"/>
    <dgm:cxn modelId="{4D14613C-4EC0-4C57-B42F-749123BB847D}" type="presOf" srcId="{4197B9DA-0971-4256-8D21-D21DF038D884}" destId="{CD3D0D68-37C0-4264-899C-9811C8C4C34F}" srcOrd="0" destOrd="0" presId="urn:microsoft.com/office/officeart/2005/8/layout/default"/>
    <dgm:cxn modelId="{0904DDD5-B1E6-4DDA-8E77-73CAA3562043}" type="presOf" srcId="{98949FB9-B7A8-486D-B8C4-9D8DB45AE1CD}" destId="{95AF33CC-0248-4704-8061-2C02DA12F552}" srcOrd="0" destOrd="0" presId="urn:microsoft.com/office/officeart/2005/8/layout/default"/>
    <dgm:cxn modelId="{D0F3EE97-88A2-4DA6-BEDF-6C99DE1E6944}" type="presOf" srcId="{D9846B64-1411-47A9-A24F-C0678A873E95}" destId="{085C2211-DBDE-4BF8-877E-50A4D958C49E}" srcOrd="0" destOrd="0" presId="urn:microsoft.com/office/officeart/2005/8/layout/default"/>
    <dgm:cxn modelId="{B0D4CFA8-54E6-460D-8474-D9AE599993D9}" srcId="{98949FB9-B7A8-486D-B8C4-9D8DB45AE1CD}" destId="{36383351-8EEE-4B70-BFF2-29B6BD023023}" srcOrd="10" destOrd="0" parTransId="{B3EA922F-CA73-4E61-AC92-C1296B19FE4E}" sibTransId="{255E849B-183F-48EA-B036-8CF501822FA9}"/>
    <dgm:cxn modelId="{6D64D320-54F5-47B8-A9D2-FB57689FB4A5}" srcId="{98949FB9-B7A8-486D-B8C4-9D8DB45AE1CD}" destId="{96F138A1-5D5F-48A3-9B47-03C6D63C1301}" srcOrd="14" destOrd="0" parTransId="{5C19E9FF-D9A9-4BBD-AD58-F00A13D6B2B9}" sibTransId="{510DB734-4583-4D83-9396-6319D9EB8A4B}"/>
    <dgm:cxn modelId="{DC07B5CD-F1C3-4645-A8B8-D042F7F8977D}" type="presOf" srcId="{8EBEE8D7-6276-472E-B5F3-165BD2EB7892}" destId="{D2C1DFF2-DD99-49A7-B985-436476AB2FD8}" srcOrd="0" destOrd="0" presId="urn:microsoft.com/office/officeart/2005/8/layout/default"/>
    <dgm:cxn modelId="{39AC2F14-6BF0-4E72-A23D-8EBF397B7632}" srcId="{98949FB9-B7A8-486D-B8C4-9D8DB45AE1CD}" destId="{4197B9DA-0971-4256-8D21-D21DF038D884}" srcOrd="6" destOrd="0" parTransId="{C2F4F4BD-A27B-4829-9DB2-9B591C53A221}" sibTransId="{4DA5F5B9-8C6E-4666-8398-8F872EC2D0DF}"/>
    <dgm:cxn modelId="{BA27A097-DAB7-4FAE-9D2C-8FF4395F1E9A}" srcId="{98949FB9-B7A8-486D-B8C4-9D8DB45AE1CD}" destId="{BB51E05B-C8A7-4EA5-BFB5-A9316EA8D5F4}" srcOrd="11" destOrd="0" parTransId="{005B9250-D385-4A38-924B-B5C71C8C753C}" sibTransId="{22D80BDB-F37F-41F2-92E1-923EF4169E90}"/>
    <dgm:cxn modelId="{F558D3D3-9F1A-4AE2-874C-7E00EA01C886}" type="presOf" srcId="{43B8F492-B1FF-4C12-AEAF-0A68EC12E8D4}" destId="{B74A60DD-20E0-4F32-B638-50CB0A6E353E}" srcOrd="0" destOrd="0" presId="urn:microsoft.com/office/officeart/2005/8/layout/default"/>
    <dgm:cxn modelId="{0D771F57-4A3C-4376-9765-8B777874C741}" type="presOf" srcId="{BB51E05B-C8A7-4EA5-BFB5-A9316EA8D5F4}" destId="{2E05A4A4-9BC5-4949-835C-EF369734B35F}" srcOrd="0" destOrd="0" presId="urn:microsoft.com/office/officeart/2005/8/layout/default"/>
    <dgm:cxn modelId="{C6DC5D5B-CD88-4C6B-85FF-CF9409902D12}" type="presOf" srcId="{AE9B250B-D979-4539-8528-886BAF7C26EC}" destId="{53B7C317-463C-43CC-8E86-6917CDFA9040}" srcOrd="0" destOrd="0" presId="urn:microsoft.com/office/officeart/2005/8/layout/default"/>
    <dgm:cxn modelId="{87842753-5659-41FA-8996-27D863CD7C28}" srcId="{98949FB9-B7A8-486D-B8C4-9D8DB45AE1CD}" destId="{0A7517BC-CCCD-4574-9BD8-1C7ACE652D0A}" srcOrd="5" destOrd="0" parTransId="{357E325D-B376-4EAA-A649-911BCB8365F5}" sibTransId="{4A2141F5-0CD1-4511-9C51-5D58EE769994}"/>
    <dgm:cxn modelId="{CD3CB4BC-7724-4B6F-8F88-922B35F49B63}" type="presOf" srcId="{96F138A1-5D5F-48A3-9B47-03C6D63C1301}" destId="{CB8B0164-9A09-4B6B-8580-2E4502518CAE}" srcOrd="0" destOrd="0" presId="urn:microsoft.com/office/officeart/2005/8/layout/default"/>
    <dgm:cxn modelId="{619DCCE9-278B-4038-A95C-774F9CE2D24E}" srcId="{98949FB9-B7A8-486D-B8C4-9D8DB45AE1CD}" destId="{88370B0E-4DF6-417C-BBC8-6A67730F66CA}" srcOrd="15" destOrd="0" parTransId="{8C3E1434-25E1-42D5-B67B-402BD7985097}" sibTransId="{5BEF135D-7D8A-41B5-B6D5-5734CF81318C}"/>
    <dgm:cxn modelId="{B2EB7D35-6E03-4311-AFB4-5893FBC206BE}" type="presOf" srcId="{36383351-8EEE-4B70-BFF2-29B6BD023023}" destId="{E726911C-F443-46B1-A040-A7826249B2AD}" srcOrd="0" destOrd="0" presId="urn:microsoft.com/office/officeart/2005/8/layout/default"/>
    <dgm:cxn modelId="{E7270C5A-4FCA-4898-AF28-D1789ABAAF92}" srcId="{98949FB9-B7A8-486D-B8C4-9D8DB45AE1CD}" destId="{1E209A96-7388-4135-AC3D-E53BF99D51C9}" srcOrd="2" destOrd="0" parTransId="{3D768954-5DA7-4275-A525-8C457A6F3237}" sibTransId="{8775D36A-ABAE-4738-A510-4DD132F83B0D}"/>
    <dgm:cxn modelId="{339782DF-C11E-4022-9A7D-FB99F6C6D1C9}" type="presOf" srcId="{0A7517BC-CCCD-4574-9BD8-1C7ACE652D0A}" destId="{CF6F3769-A5F6-4170-BB71-8560084DAC33}" srcOrd="0" destOrd="0" presId="urn:microsoft.com/office/officeart/2005/8/layout/default"/>
    <dgm:cxn modelId="{86108CD4-D18E-49DB-9267-DB4F8920CBE8}" srcId="{98949FB9-B7A8-486D-B8C4-9D8DB45AE1CD}" destId="{6CD916A7-B3E6-4472-BF9A-B57693254D8C}" srcOrd="9" destOrd="0" parTransId="{DDF0F486-9612-4016-925E-9027FACAED0F}" sibTransId="{6F61A790-A935-4F04-8810-AE40D5332129}"/>
    <dgm:cxn modelId="{B781851F-4013-4AD3-B9EB-034EA51BE314}" type="presOf" srcId="{6CD916A7-B3E6-4472-BF9A-B57693254D8C}" destId="{13A862F1-B634-429A-8588-14DFEECEF28C}" srcOrd="0" destOrd="0" presId="urn:microsoft.com/office/officeart/2005/8/layout/default"/>
    <dgm:cxn modelId="{9278EBA5-4573-469F-9786-E5045026C1BB}" type="presParOf" srcId="{95AF33CC-0248-4704-8061-2C02DA12F552}" destId="{B74A60DD-20E0-4F32-B638-50CB0A6E353E}" srcOrd="0" destOrd="0" presId="urn:microsoft.com/office/officeart/2005/8/layout/default"/>
    <dgm:cxn modelId="{20399626-8CEB-4435-AD62-846E749FC030}" type="presParOf" srcId="{95AF33CC-0248-4704-8061-2C02DA12F552}" destId="{9DBCD191-A2A4-45EB-8377-D45B915C9FCB}" srcOrd="1" destOrd="0" presId="urn:microsoft.com/office/officeart/2005/8/layout/default"/>
    <dgm:cxn modelId="{52FFFD06-47AD-407C-AD18-0416CB308789}" type="presParOf" srcId="{95AF33CC-0248-4704-8061-2C02DA12F552}" destId="{085C2211-DBDE-4BF8-877E-50A4D958C49E}" srcOrd="2" destOrd="0" presId="urn:microsoft.com/office/officeart/2005/8/layout/default"/>
    <dgm:cxn modelId="{78124A79-239B-4E40-A994-DC2E3173656A}" type="presParOf" srcId="{95AF33CC-0248-4704-8061-2C02DA12F552}" destId="{BBAF8F2E-00C5-4839-97E9-76411F86316D}" srcOrd="3" destOrd="0" presId="urn:microsoft.com/office/officeart/2005/8/layout/default"/>
    <dgm:cxn modelId="{30DFBF7A-C190-49DD-82E6-69C25E5BF011}" type="presParOf" srcId="{95AF33CC-0248-4704-8061-2C02DA12F552}" destId="{5C7CAC8B-32C8-4D12-B449-FD61BE500E9F}" srcOrd="4" destOrd="0" presId="urn:microsoft.com/office/officeart/2005/8/layout/default"/>
    <dgm:cxn modelId="{D3604B89-87D6-412C-83FC-B5320472BD98}" type="presParOf" srcId="{95AF33CC-0248-4704-8061-2C02DA12F552}" destId="{288B7A2D-29D6-465C-B725-6E6D9CF3B001}" srcOrd="5" destOrd="0" presId="urn:microsoft.com/office/officeart/2005/8/layout/default"/>
    <dgm:cxn modelId="{D9559FF7-7AD2-48AC-8A79-AC8475A71425}" type="presParOf" srcId="{95AF33CC-0248-4704-8061-2C02DA12F552}" destId="{384B4134-9E0D-478A-978B-BD73C765E628}" srcOrd="6" destOrd="0" presId="urn:microsoft.com/office/officeart/2005/8/layout/default"/>
    <dgm:cxn modelId="{527ABE70-4C82-4881-A3FA-752796EC9CD0}" type="presParOf" srcId="{95AF33CC-0248-4704-8061-2C02DA12F552}" destId="{F7D9ED0F-52A2-4A47-9D50-FB1F8D1CE549}" srcOrd="7" destOrd="0" presId="urn:microsoft.com/office/officeart/2005/8/layout/default"/>
    <dgm:cxn modelId="{676ACBAC-98B6-4BAF-9170-FC6AE7A4D856}" type="presParOf" srcId="{95AF33CC-0248-4704-8061-2C02DA12F552}" destId="{77F4622A-628D-4ECA-A9F9-6FA1D975D407}" srcOrd="8" destOrd="0" presId="urn:microsoft.com/office/officeart/2005/8/layout/default"/>
    <dgm:cxn modelId="{155197D9-AD5D-4634-BB3A-9E50868BA223}" type="presParOf" srcId="{95AF33CC-0248-4704-8061-2C02DA12F552}" destId="{B7D5C26C-28FD-4A79-A996-4BE0A811D5ED}" srcOrd="9" destOrd="0" presId="urn:microsoft.com/office/officeart/2005/8/layout/default"/>
    <dgm:cxn modelId="{D8EB92F1-6B2E-4364-A130-70CD48BEF291}" type="presParOf" srcId="{95AF33CC-0248-4704-8061-2C02DA12F552}" destId="{CF6F3769-A5F6-4170-BB71-8560084DAC33}" srcOrd="10" destOrd="0" presId="urn:microsoft.com/office/officeart/2005/8/layout/default"/>
    <dgm:cxn modelId="{B8182B9C-3078-407F-B44A-3BC573C797C7}" type="presParOf" srcId="{95AF33CC-0248-4704-8061-2C02DA12F552}" destId="{266C2687-0EF9-405E-BFAD-254E56A260E0}" srcOrd="11" destOrd="0" presId="urn:microsoft.com/office/officeart/2005/8/layout/default"/>
    <dgm:cxn modelId="{924F14F0-0408-4698-93ED-80D3C9C23EC4}" type="presParOf" srcId="{95AF33CC-0248-4704-8061-2C02DA12F552}" destId="{CD3D0D68-37C0-4264-899C-9811C8C4C34F}" srcOrd="12" destOrd="0" presId="urn:microsoft.com/office/officeart/2005/8/layout/default"/>
    <dgm:cxn modelId="{A671AE6E-B246-4C7F-A9FE-704EE185A3C8}" type="presParOf" srcId="{95AF33CC-0248-4704-8061-2C02DA12F552}" destId="{19D6B169-F8CA-4944-BF4C-B544A65A2EF4}" srcOrd="13" destOrd="0" presId="urn:microsoft.com/office/officeart/2005/8/layout/default"/>
    <dgm:cxn modelId="{431BB1C4-99D9-4347-9E3A-00FAC8A437B3}" type="presParOf" srcId="{95AF33CC-0248-4704-8061-2C02DA12F552}" destId="{D2C1DFF2-DD99-49A7-B985-436476AB2FD8}" srcOrd="14" destOrd="0" presId="urn:microsoft.com/office/officeart/2005/8/layout/default"/>
    <dgm:cxn modelId="{DE787A43-354C-4D68-8AC7-ECE376C4B4FE}" type="presParOf" srcId="{95AF33CC-0248-4704-8061-2C02DA12F552}" destId="{BD5891BE-5FC2-4663-87C9-A2C75A8B630E}" srcOrd="15" destOrd="0" presId="urn:microsoft.com/office/officeart/2005/8/layout/default"/>
    <dgm:cxn modelId="{84ACF587-E5AA-4E01-9D91-AA707EC40606}" type="presParOf" srcId="{95AF33CC-0248-4704-8061-2C02DA12F552}" destId="{53B7C317-463C-43CC-8E86-6917CDFA9040}" srcOrd="16" destOrd="0" presId="urn:microsoft.com/office/officeart/2005/8/layout/default"/>
    <dgm:cxn modelId="{D2A08A40-88DD-47FE-9697-E939B492ADB8}" type="presParOf" srcId="{95AF33CC-0248-4704-8061-2C02DA12F552}" destId="{D1193A75-F10F-453B-B79C-AE023586ADA6}" srcOrd="17" destOrd="0" presId="urn:microsoft.com/office/officeart/2005/8/layout/default"/>
    <dgm:cxn modelId="{0F19BBB9-F641-4549-9FCC-0976558A9D51}" type="presParOf" srcId="{95AF33CC-0248-4704-8061-2C02DA12F552}" destId="{13A862F1-B634-429A-8588-14DFEECEF28C}" srcOrd="18" destOrd="0" presId="urn:microsoft.com/office/officeart/2005/8/layout/default"/>
    <dgm:cxn modelId="{E06F1847-2355-465B-8C44-4A6A8AD6B6CC}" type="presParOf" srcId="{95AF33CC-0248-4704-8061-2C02DA12F552}" destId="{C1C1A32D-EF5F-4B5D-AEB9-E9E1C7BFFA60}" srcOrd="19" destOrd="0" presId="urn:microsoft.com/office/officeart/2005/8/layout/default"/>
    <dgm:cxn modelId="{4743ED1A-8A7A-4898-B465-3619F4782809}" type="presParOf" srcId="{95AF33CC-0248-4704-8061-2C02DA12F552}" destId="{E726911C-F443-46B1-A040-A7826249B2AD}" srcOrd="20" destOrd="0" presId="urn:microsoft.com/office/officeart/2005/8/layout/default"/>
    <dgm:cxn modelId="{CDDB843F-85EB-4788-9DF8-983B2B666B70}" type="presParOf" srcId="{95AF33CC-0248-4704-8061-2C02DA12F552}" destId="{7F3361F9-1159-41D2-978D-618E77E5A71F}" srcOrd="21" destOrd="0" presId="urn:microsoft.com/office/officeart/2005/8/layout/default"/>
    <dgm:cxn modelId="{E40C7070-27A5-4BCF-A15C-71540205A4D1}" type="presParOf" srcId="{95AF33CC-0248-4704-8061-2C02DA12F552}" destId="{2E05A4A4-9BC5-4949-835C-EF369734B35F}" srcOrd="22" destOrd="0" presId="urn:microsoft.com/office/officeart/2005/8/layout/default"/>
    <dgm:cxn modelId="{3DCD0D5E-5988-4BDE-8BE5-DD4E1E9321E7}" type="presParOf" srcId="{95AF33CC-0248-4704-8061-2C02DA12F552}" destId="{53AAC560-E137-4DB4-A9F3-0D9EF94FF323}" srcOrd="23" destOrd="0" presId="urn:microsoft.com/office/officeart/2005/8/layout/default"/>
    <dgm:cxn modelId="{ABDC1345-B60F-472E-AF53-5237E47E79CD}" type="presParOf" srcId="{95AF33CC-0248-4704-8061-2C02DA12F552}" destId="{3321E102-93CE-46E5-B214-77EDE362196C}" srcOrd="24" destOrd="0" presId="urn:microsoft.com/office/officeart/2005/8/layout/default"/>
    <dgm:cxn modelId="{4114894F-1F5F-4901-AA69-1CC1CC246584}" type="presParOf" srcId="{95AF33CC-0248-4704-8061-2C02DA12F552}" destId="{58A1C439-4352-43B2-A4BF-20E316446EEA}" srcOrd="25" destOrd="0" presId="urn:microsoft.com/office/officeart/2005/8/layout/default"/>
    <dgm:cxn modelId="{9E0A0DF0-8655-46AB-8A43-0B72E287FD75}" type="presParOf" srcId="{95AF33CC-0248-4704-8061-2C02DA12F552}" destId="{59D91F12-8E9F-4110-839A-B684601A4C8B}" srcOrd="26" destOrd="0" presId="urn:microsoft.com/office/officeart/2005/8/layout/default"/>
    <dgm:cxn modelId="{4DE4CDD6-3D5C-4AF1-9EDA-AA6619218E8C}" type="presParOf" srcId="{95AF33CC-0248-4704-8061-2C02DA12F552}" destId="{6009A4F6-15E2-432E-9019-B759328CB62D}" srcOrd="27" destOrd="0" presId="urn:microsoft.com/office/officeart/2005/8/layout/default"/>
    <dgm:cxn modelId="{531CC541-F35A-437D-B2B9-06A95C5EE70C}" type="presParOf" srcId="{95AF33CC-0248-4704-8061-2C02DA12F552}" destId="{CB8B0164-9A09-4B6B-8580-2E4502518CAE}" srcOrd="28" destOrd="0" presId="urn:microsoft.com/office/officeart/2005/8/layout/default"/>
    <dgm:cxn modelId="{79438E93-0553-46F5-BEFF-CF0264B76A4B}" type="presParOf" srcId="{95AF33CC-0248-4704-8061-2C02DA12F552}" destId="{8FF62FAC-ED26-44A5-B62E-B13C175A530E}" srcOrd="29" destOrd="0" presId="urn:microsoft.com/office/officeart/2005/8/layout/default"/>
    <dgm:cxn modelId="{0462EB9C-184C-4244-9CEF-C5CF4F06E5B0}" type="presParOf" srcId="{95AF33CC-0248-4704-8061-2C02DA12F552}" destId="{0BF5BA2A-F328-4FAC-A8E3-093C50BB5D1E}" srcOrd="30"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129FFCE-5906-41B6-9CCD-8D48A56A428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29FFCE-5906-41B6-9CCD-8D48A56A428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29FFCE-5906-41B6-9CCD-8D48A56A428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29FFCE-5906-41B6-9CCD-8D48A56A428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29FFCE-5906-41B6-9CCD-8D48A56A428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29FFCE-5906-41B6-9CCD-8D48A56A428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129FFCE-5906-41B6-9CCD-8D48A56A428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129FFCE-5906-41B6-9CCD-8D48A56A428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129FFCE-5906-41B6-9CCD-8D48A56A428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29FFCE-5906-41B6-9CCD-8D48A56A428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3CE989-35D9-43A2-B915-3FBCEE65DEA0}" type="datetimeFigureOut">
              <a:rPr lang="en-US" smtClean="0"/>
              <a:t>5/31/2016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B129FFCE-5906-41B6-9CCD-8D48A56A428B}"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3CE989-35D9-43A2-B915-3FBCEE65DEA0}" type="datetimeFigureOut">
              <a:rPr lang="en-US" smtClean="0"/>
              <a:t>5/31/2016</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29FFCE-5906-41B6-9CCD-8D48A56A428B}"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www.nsf.gov/dir/index.jsp?org=SBE" TargetMode="External"/><Relationship Id="rId4" Type="http://schemas.openxmlformats.org/officeDocument/2006/relationships/hyperlink" Target="http://www.nsf.gov/bfa/dias/policy/dmpfaqs.jsp" TargetMode="Externa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2.wdp"/><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www.nsf.gov/publications/pub_summ.jsp?ods_key=gpg16001&amp;org=NS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rial" panose="020B0604020202020204" pitchFamily="34" charset="0"/>
                <a:cs typeface="Arial" panose="020B0604020202020204" pitchFamily="34" charset="0"/>
              </a:rPr>
              <a:t>NSF Proposal Writing:</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normAutofit fontScale="92500" lnSpcReduction="20000"/>
          </a:bodyPr>
          <a:lstStyle/>
          <a:p>
            <a:r>
              <a:rPr lang="en-US" sz="4200" dirty="0" smtClean="0">
                <a:solidFill>
                  <a:schemeClr val="tx1"/>
                </a:solidFill>
                <a:latin typeface="Arial" panose="020B0604020202020204" pitchFamily="34" charset="0"/>
                <a:cs typeface="Arial" panose="020B0604020202020204" pitchFamily="34" charset="0"/>
              </a:rPr>
              <a:t>A 40 Year Perspective</a:t>
            </a:r>
          </a:p>
          <a:p>
            <a:endParaRPr lang="en-US" dirty="0">
              <a:latin typeface="Arial" panose="020B0604020202020204" pitchFamily="34" charset="0"/>
              <a:cs typeface="Arial" panose="020B0604020202020204" pitchFamily="34" charset="0"/>
            </a:endParaRPr>
          </a:p>
          <a:p>
            <a:r>
              <a:rPr lang="en-US" dirty="0" smtClean="0">
                <a:solidFill>
                  <a:schemeClr val="tx1"/>
                </a:solidFill>
                <a:latin typeface="Arial" panose="020B0604020202020204" pitchFamily="34" charset="0"/>
                <a:cs typeface="Arial" panose="020B0604020202020204" pitchFamily="34" charset="0"/>
              </a:rPr>
              <a:t>Dr. Frank Scioli </a:t>
            </a:r>
          </a:p>
          <a:p>
            <a:r>
              <a:rPr lang="en-US" dirty="0" smtClean="0">
                <a:solidFill>
                  <a:schemeClr val="tx1"/>
                </a:solidFill>
                <a:latin typeface="Arial" panose="020B0604020202020204" pitchFamily="34" charset="0"/>
                <a:cs typeface="Arial" panose="020B0604020202020204" pitchFamily="34" charset="0"/>
              </a:rPr>
              <a:t>NSF-Retired </a:t>
            </a:r>
            <a:endParaRPr lang="en-US" dirty="0">
              <a:solidFill>
                <a:schemeClr val="tx1"/>
              </a:solidFill>
              <a:latin typeface="Arial" panose="020B0604020202020204" pitchFamily="34" charset="0"/>
              <a:cs typeface="Arial" panose="020B0604020202020204" pitchFamily="34" charset="0"/>
            </a:endParaRPr>
          </a:p>
        </p:txBody>
      </p:sp>
      <p:pic>
        <p:nvPicPr>
          <p:cNvPr id="1028" name="Picture 4" descr="http://pire.fiu.edu/materials/logos/nsf.PN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5085" b="97458" l="1230" r="96311">
                        <a14:foregroundMark x1="16393" y1="14407" x2="16393" y2="14407"/>
                        <a14:foregroundMark x1="5191" y1="30085" x2="5191" y2="30085"/>
                        <a14:foregroundMark x1="1366" y1="49576" x2="1366" y2="49576"/>
                        <a14:foregroundMark x1="15847" y1="91525" x2="15847" y2="91525"/>
                        <a14:foregroundMark x1="34290" y1="60593" x2="34290" y2="60593"/>
                        <a14:foregroundMark x1="34699" y1="27966" x2="34699" y2="27966"/>
                        <a14:foregroundMark x1="41530" y1="33898" x2="41530" y2="33898"/>
                        <a14:foregroundMark x1="43579" y1="29661" x2="43579" y2="29661"/>
                        <a14:foregroundMark x1="46038" y1="32203" x2="46038" y2="32203"/>
                        <a14:foregroundMark x1="45902" y1="27119" x2="45902" y2="27119"/>
                        <a14:foregroundMark x1="50273" y1="33898" x2="50273" y2="33898"/>
                        <a14:foregroundMark x1="52186" y1="33051" x2="52186" y2="33051"/>
                        <a14:foregroundMark x1="58060" y1="30508" x2="58060" y2="30508"/>
                        <a14:foregroundMark x1="60792" y1="30508" x2="60792" y2="30508"/>
                        <a14:foregroundMark x1="65984" y1="31780" x2="65984" y2="31780"/>
                        <a14:foregroundMark x1="69672" y1="36864" x2="69672" y2="36864"/>
                        <a14:foregroundMark x1="73907" y1="36441" x2="73907" y2="36441"/>
                        <a14:foregroundMark x1="75820" y1="35593" x2="75820" y2="35593"/>
                        <a14:foregroundMark x1="73907" y1="27119" x2="73907" y2="27119"/>
                        <a14:foregroundMark x1="79781" y1="33898" x2="79781" y2="33898"/>
                        <a14:foregroundMark x1="86339" y1="31356" x2="86339" y2="31356"/>
                        <a14:foregroundMark x1="90710" y1="33475" x2="90710" y2="33475"/>
                        <a14:foregroundMark x1="71585" y1="61864" x2="71585" y2="61864"/>
                        <a14:foregroundMark x1="67623" y1="62288" x2="67623" y2="62288"/>
                        <a14:foregroundMark x1="62978" y1="63136" x2="62978" y2="63136"/>
                        <a14:foregroundMark x1="60792" y1="57203" x2="60792" y2="57203"/>
                        <a14:foregroundMark x1="58743" y1="61017" x2="58743" y2="61017"/>
                        <a14:foregroundMark x1="54508" y1="61017" x2="54508" y2="61017"/>
                        <a14:foregroundMark x1="50137" y1="62288" x2="50137" y2="62288"/>
                        <a14:foregroundMark x1="45355" y1="60593" x2="45355" y2="60593"/>
                        <a14:foregroundMark x1="41393" y1="61864" x2="41393" y2="61864"/>
                        <a14:foregroundMark x1="62978" y1="54237" x2="62978" y2="54237"/>
                        <a14:foregroundMark x1="16120" y1="5085" x2="16120" y2="5085"/>
                        <a14:foregroundMark x1="47404" y1="63559" x2="47404" y2="63559"/>
                        <a14:foregroundMark x1="69262" y1="60593" x2="69262" y2="60593"/>
                        <a14:foregroundMark x1="43306" y1="63559" x2="43306" y2="63559"/>
                        <a14:foregroundMark x1="19126" y1="46186" x2="19126" y2="46186"/>
                        <a14:backgroundMark x1="40164" y1="38559" x2="40164" y2="38559"/>
                        <a14:backgroundMark x1="58060" y1="38136" x2="58060" y2="38136"/>
                        <a14:backgroundMark x1="89344" y1="33475" x2="89344" y2="33475"/>
                        <a14:backgroundMark x1="57650" y1="65678" x2="57650" y2="65678"/>
                        <a14:backgroundMark x1="77049" y1="33475" x2="77049" y2="33475"/>
                        <a14:backgroundMark x1="19672" y1="18220" x2="19672" y2="18220"/>
                        <a14:backgroundMark x1="15984" y1="22458" x2="15984" y2="22458"/>
                        <a14:backgroundMark x1="12978" y1="17373" x2="12978" y2="17373"/>
                        <a14:backgroundMark x1="11749" y1="27542" x2="11749" y2="27542"/>
                        <a14:backgroundMark x1="8333" y1="27542" x2="8333" y2="27542"/>
                        <a14:backgroundMark x1="9016" y1="36441" x2="9016" y2="36441"/>
                        <a14:backgroundMark x1="6011" y1="41102" x2="6011" y2="41102"/>
                        <a14:backgroundMark x1="7787" y1="49576" x2="7787" y2="49576"/>
                        <a14:backgroundMark x1="5601" y1="58051" x2="5601" y2="58051"/>
                        <a14:backgroundMark x1="9016" y1="62712" x2="9016" y2="62712"/>
                        <a14:backgroundMark x1="9290" y1="74153" x2="9290" y2="74153"/>
                        <a14:backgroundMark x1="11885" y1="73729" x2="11885" y2="73729"/>
                        <a14:backgroundMark x1="13251" y1="82203" x2="13251" y2="82203"/>
                        <a14:backgroundMark x1="16120" y1="76271" x2="16120" y2="76271"/>
                        <a14:backgroundMark x1="18579" y1="81780" x2="18579" y2="81780"/>
                        <a14:backgroundMark x1="20628" y1="72034" x2="20628" y2="72034"/>
                        <a14:backgroundMark x1="23497" y1="72034" x2="23497" y2="72034"/>
                        <a14:backgroundMark x1="23497" y1="63136" x2="23497" y2="63136"/>
                        <a14:backgroundMark x1="26503" y1="58051" x2="26503" y2="58051"/>
                        <a14:backgroundMark x1="24863" y1="50000" x2="24863" y2="50000"/>
                        <a14:backgroundMark x1="25956" y1="38983" x2="25956" y2="38983"/>
                        <a14:backgroundMark x1="23634" y1="36017" x2="23634" y2="36017"/>
                        <a14:backgroundMark x1="23634" y1="27119" x2="23634" y2="27119"/>
                        <a14:backgroundMark x1="20355" y1="27542" x2="20355" y2="27542"/>
                      </a14:backgroundRemoval>
                    </a14:imgEffect>
                  </a14:imgLayer>
                </a14:imgProps>
              </a:ext>
              <a:ext uri="{28A0092B-C50C-407E-A947-70E740481C1C}">
                <a14:useLocalDpi xmlns:a14="http://schemas.microsoft.com/office/drawing/2010/main" val="0"/>
              </a:ext>
            </a:extLst>
          </a:blip>
          <a:srcRect/>
          <a:stretch>
            <a:fillRect/>
          </a:stretch>
        </p:blipFill>
        <p:spPr bwMode="auto">
          <a:xfrm>
            <a:off x="152400" y="4495800"/>
            <a:ext cx="6972300" cy="2247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6044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04800" y="274638"/>
            <a:ext cx="8686800" cy="1143000"/>
          </a:xfrm>
        </p:spPr>
        <p:txBody>
          <a:bodyPr anchor="ctr">
            <a:noAutofit/>
          </a:bodyPr>
          <a:lstStyle/>
          <a:p>
            <a:pPr algn="ctr"/>
            <a:r>
              <a:rPr lang="en-US" sz="3300" dirty="0" smtClean="0">
                <a:solidFill>
                  <a:schemeClr val="accent1"/>
                </a:solidFill>
                <a:latin typeface="Arial" panose="020B0604020202020204" pitchFamily="34" charset="0"/>
                <a:cs typeface="Arial" panose="020B0604020202020204" pitchFamily="34" charset="0"/>
              </a:rPr>
              <a:t>New</a:t>
            </a:r>
            <a:r>
              <a:rPr lang="en-US" sz="3300" dirty="0" smtClean="0">
                <a:latin typeface="Arial" panose="020B0604020202020204" pitchFamily="34" charset="0"/>
                <a:cs typeface="Arial" panose="020B0604020202020204" pitchFamily="34" charset="0"/>
              </a:rPr>
              <a:t> implementation of long-standing policy </a:t>
            </a:r>
            <a:endParaRPr lang="en-US" sz="33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524000"/>
            <a:ext cx="8229600" cy="4800600"/>
          </a:xfrm>
        </p:spPr>
        <p:txBody>
          <a:bodyPr>
            <a:normAutofit/>
          </a:bodyPr>
          <a:lstStyle/>
          <a:p>
            <a:pPr marL="0" indent="0">
              <a:buNone/>
            </a:pPr>
            <a:r>
              <a:rPr lang="en-US" dirty="0" smtClean="0">
                <a:latin typeface="Arial" panose="020B0604020202020204" pitchFamily="34" charset="0"/>
                <a:cs typeface="Arial" panose="020B0604020202020204" pitchFamily="34" charset="0"/>
              </a:rPr>
              <a:t>NSF policy:</a:t>
            </a:r>
          </a:p>
          <a:p>
            <a:pPr marL="0" indent="0">
              <a:buNone/>
            </a:pPr>
            <a:endParaRPr lang="en-US"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“Investigators are </a:t>
            </a:r>
            <a:r>
              <a:rPr lang="en-US" u="sng" dirty="0" smtClean="0">
                <a:latin typeface="Arial" panose="020B0604020202020204" pitchFamily="34" charset="0"/>
                <a:cs typeface="Arial" panose="020B0604020202020204" pitchFamily="34" charset="0"/>
              </a:rPr>
              <a:t>expected to share</a:t>
            </a:r>
            <a:r>
              <a:rPr lang="en-US" dirty="0" smtClean="0">
                <a:latin typeface="Arial" panose="020B0604020202020204" pitchFamily="34" charset="0"/>
                <a:cs typeface="Arial" panose="020B0604020202020204" pitchFamily="34" charset="0"/>
              </a:rPr>
              <a:t> with other researchers, at no more than incremental cost and within a reasonable time, the primary </a:t>
            </a:r>
            <a:r>
              <a:rPr lang="en-US" u="sng" dirty="0" smtClean="0">
                <a:latin typeface="Arial" panose="020B0604020202020204" pitchFamily="34" charset="0"/>
                <a:cs typeface="Arial" panose="020B0604020202020204" pitchFamily="34" charset="0"/>
              </a:rPr>
              <a:t>data</a:t>
            </a:r>
            <a:r>
              <a:rPr lang="en-US" dirty="0" smtClean="0">
                <a:latin typeface="Arial" panose="020B0604020202020204" pitchFamily="34" charset="0"/>
                <a:cs typeface="Arial" panose="020B0604020202020204" pitchFamily="34" charset="0"/>
              </a:rPr>
              <a:t>, samples, physical collections and other supporting materials created or gathered in the course of work under NSF grants, Grantees are expected to encourage and facilitate such sharing.”</a:t>
            </a:r>
          </a:p>
          <a:p>
            <a:pPr marL="0" indent="0">
              <a:buNone/>
            </a:pPr>
            <a:endParaRPr lang="en-US" dirty="0" smtClean="0">
              <a:latin typeface="Arial" panose="020B0604020202020204" pitchFamily="34" charset="0"/>
              <a:cs typeface="Arial" panose="020B0604020202020204" pitchFamily="34" charset="0"/>
            </a:endParaRPr>
          </a:p>
          <a:p>
            <a:pPr marL="0" indent="0">
              <a:buNone/>
            </a:pPr>
            <a:r>
              <a:rPr lang="en-US" dirty="0" smtClean="0">
                <a:latin typeface="Arial" panose="020B0604020202020204" pitchFamily="34" charset="0"/>
                <a:cs typeface="Arial" panose="020B0604020202020204" pitchFamily="34" charset="0"/>
              </a:rPr>
              <a:t>(p VI-8, Award &amp; Administration guide, NSF 10-1)</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64174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28600" y="704088"/>
            <a:ext cx="8610600" cy="1143000"/>
          </a:xfrm>
        </p:spPr>
        <p:txBody>
          <a:bodyPr anchor="ctr">
            <a:normAutofit/>
          </a:bodyPr>
          <a:lstStyle/>
          <a:p>
            <a:pPr algn="ctr"/>
            <a:r>
              <a:rPr lang="en-US" sz="3200" dirty="0" smtClean="0">
                <a:solidFill>
                  <a:schemeClr val="accent1"/>
                </a:solidFill>
                <a:latin typeface="Arial" panose="020B0604020202020204" pitchFamily="34" charset="0"/>
                <a:cs typeface="Arial" panose="020B0604020202020204" pitchFamily="34" charset="0"/>
              </a:rPr>
              <a:t>New</a:t>
            </a:r>
            <a:r>
              <a:rPr lang="en-US" sz="3200" dirty="0" smtClean="0">
                <a:latin typeface="Arial" panose="020B0604020202020204" pitchFamily="34" charset="0"/>
                <a:cs typeface="Arial" panose="020B0604020202020204" pitchFamily="34" charset="0"/>
              </a:rPr>
              <a:t> implementation: </a:t>
            </a:r>
            <a:r>
              <a:rPr lang="en-US" sz="3200" dirty="0" smtClean="0">
                <a:solidFill>
                  <a:schemeClr val="accent1"/>
                </a:solidFill>
                <a:latin typeface="Arial" panose="020B0604020202020204" pitchFamily="34" charset="0"/>
                <a:cs typeface="Arial" panose="020B0604020202020204" pitchFamily="34" charset="0"/>
              </a:rPr>
              <a:t>Data management Plans </a:t>
            </a:r>
            <a:endParaRPr lang="en-US" sz="3200" dirty="0">
              <a:solidFill>
                <a:schemeClr val="accent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dirty="0" smtClean="0">
                <a:latin typeface="Arial" panose="020B0604020202020204" pitchFamily="34" charset="0"/>
                <a:cs typeface="Arial" panose="020B0604020202020204" pitchFamily="34" charset="0"/>
              </a:rPr>
              <a:t>New implementation:</a:t>
            </a:r>
          </a:p>
          <a:p>
            <a:pPr lvl="1">
              <a:buFont typeface="Arial" panose="020B0604020202020204" pitchFamily="34" charset="0"/>
              <a:buChar char="•"/>
            </a:pPr>
            <a:r>
              <a:rPr lang="en-US" dirty="0" smtClean="0">
                <a:latin typeface="Arial" panose="020B0604020202020204" pitchFamily="34" charset="0"/>
                <a:cs typeface="Arial" panose="020B0604020202020204" pitchFamily="34" charset="0"/>
              </a:rPr>
              <a:t>First step more comprehensive approach to data</a:t>
            </a:r>
          </a:p>
          <a:p>
            <a:pPr lvl="1">
              <a:buFont typeface="Arial" panose="020B0604020202020204" pitchFamily="34" charset="0"/>
              <a:buChar char="•"/>
            </a:pPr>
            <a:r>
              <a:rPr lang="en-US" dirty="0" smtClean="0">
                <a:latin typeface="Arial" panose="020B0604020202020204" pitchFamily="34" charset="0"/>
                <a:cs typeface="Arial" panose="020B0604020202020204" pitchFamily="34" charset="0"/>
              </a:rPr>
              <a:t>Designed to address trends and needs in era of data-driven science</a:t>
            </a:r>
          </a:p>
          <a:p>
            <a:r>
              <a:rPr lang="en-US" dirty="0" smtClean="0">
                <a:latin typeface="Arial" panose="020B0604020202020204" pitchFamily="34" charset="0"/>
                <a:cs typeface="Arial" panose="020B0604020202020204" pitchFamily="34" charset="0"/>
              </a:rPr>
              <a:t>NSF wants to avoid a one-size-fits-all approach to address the issue of data sharing</a:t>
            </a:r>
          </a:p>
          <a:p>
            <a:r>
              <a:rPr lang="en-US" dirty="0" smtClean="0">
                <a:latin typeface="Arial" panose="020B0604020202020204" pitchFamily="34" charset="0"/>
                <a:cs typeface="Arial" panose="020B0604020202020204" pitchFamily="34" charset="0"/>
              </a:rPr>
              <a:t>As of Jan 2011, NSF is requiring that all proposals include a </a:t>
            </a:r>
            <a:r>
              <a:rPr lang="en-US" dirty="0" smtClean="0">
                <a:solidFill>
                  <a:schemeClr val="accent1"/>
                </a:solidFill>
                <a:latin typeface="Arial" panose="020B0604020202020204" pitchFamily="34" charset="0"/>
                <a:cs typeface="Arial" panose="020B0604020202020204" pitchFamily="34" charset="0"/>
              </a:rPr>
              <a:t>data management plan </a:t>
            </a:r>
            <a:r>
              <a:rPr lang="en-US" dirty="0" smtClean="0">
                <a:latin typeface="Arial" panose="020B0604020202020204" pitchFamily="34" charset="0"/>
                <a:cs typeface="Arial" panose="020B0604020202020204" pitchFamily="34" charset="0"/>
              </a:rPr>
              <a:t>in the form of a Supplementary Document (maximum of 2 pages)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52507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1"/>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Autofit/>
          </a:bodyPr>
          <a:lstStyle/>
          <a:p>
            <a:pPr algn="ctr"/>
            <a:r>
              <a:rPr lang="en-US" sz="4000" dirty="0" smtClean="0">
                <a:latin typeface="Arial" panose="020B0604020202020204" pitchFamily="34" charset="0"/>
                <a:cs typeface="Arial" panose="020B0604020202020204" pitchFamily="34" charset="0"/>
              </a:rPr>
              <a:t>Data Management Plans (cont’d)</a:t>
            </a:r>
            <a:br>
              <a:rPr lang="en-US" sz="4000" dirty="0" smtClean="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371600"/>
            <a:ext cx="8229600" cy="4754563"/>
          </a:xfrm>
        </p:spPr>
        <p:txBody>
          <a:bodyPr>
            <a:normAutofit/>
          </a:bodyPr>
          <a:lstStyle/>
          <a:p>
            <a:pPr marL="0" indent="0">
              <a:buNone/>
            </a:pPr>
            <a:r>
              <a:rPr lang="en-US" sz="2800" dirty="0" smtClean="0">
                <a:latin typeface="Arial" panose="020B0604020202020204" pitchFamily="34" charset="0"/>
                <a:cs typeface="Arial" panose="020B0604020202020204" pitchFamily="34" charset="0"/>
              </a:rPr>
              <a:t>The DMP:</a:t>
            </a:r>
          </a:p>
          <a:p>
            <a:r>
              <a:rPr lang="en-US" sz="2800" dirty="0" smtClean="0">
                <a:latin typeface="Arial" panose="020B0604020202020204" pitchFamily="34" charset="0"/>
                <a:cs typeface="Arial" panose="020B0604020202020204" pitchFamily="34" charset="0"/>
              </a:rPr>
              <a:t>Needs to address two topics:</a:t>
            </a:r>
          </a:p>
          <a:p>
            <a:pPr marL="971550" lvl="1" indent="-514350">
              <a:buFont typeface="+mj-lt"/>
              <a:buAutoNum type="arabicPeriod"/>
            </a:pPr>
            <a:r>
              <a:rPr lang="en-US" dirty="0" smtClean="0">
                <a:latin typeface="Arial" panose="020B0604020202020204" pitchFamily="34" charset="0"/>
                <a:cs typeface="Arial" panose="020B0604020202020204" pitchFamily="34" charset="0"/>
              </a:rPr>
              <a:t>The data to be generated by the research </a:t>
            </a:r>
          </a:p>
          <a:p>
            <a:pPr marL="971550" lvl="1" indent="-514350">
              <a:buFont typeface="+mj-lt"/>
              <a:buAutoNum type="arabicPeriod"/>
            </a:pPr>
            <a:r>
              <a:rPr lang="en-US" dirty="0" smtClean="0">
                <a:latin typeface="Arial" panose="020B0604020202020204" pitchFamily="34" charset="0"/>
                <a:cs typeface="Arial" panose="020B0604020202020204" pitchFamily="34" charset="0"/>
              </a:rPr>
              <a:t>The plan for managing the data</a:t>
            </a:r>
          </a:p>
          <a:p>
            <a:r>
              <a:rPr lang="en-US" sz="2800" dirty="0" smtClean="0">
                <a:latin typeface="Arial" panose="020B0604020202020204" pitchFamily="34" charset="0"/>
                <a:cs typeface="Arial" panose="020B0604020202020204" pitchFamily="34" charset="0"/>
              </a:rPr>
              <a:t>May include only the statement that no detailed plan is needed, as long as the statement is accompanied by a clear justification</a:t>
            </a:r>
          </a:p>
          <a:p>
            <a:pPr marL="0" indent="0">
              <a:buNone/>
            </a:pPr>
            <a:r>
              <a:rPr lang="en-US" sz="2800" dirty="0" smtClean="0">
                <a:latin typeface="Arial" panose="020B0604020202020204" pitchFamily="34" charset="0"/>
                <a:cs typeface="Arial" panose="020B0604020202020204" pitchFamily="34" charset="0"/>
              </a:rPr>
              <a:t>FAQs: </a:t>
            </a:r>
            <a:r>
              <a:rPr lang="en-US" sz="2800" dirty="0" smtClean="0">
                <a:latin typeface="Arial" panose="020B0604020202020204" pitchFamily="34" charset="0"/>
                <a:cs typeface="Arial" panose="020B0604020202020204" pitchFamily="34" charset="0"/>
                <a:hlinkClick r:id="rId4"/>
              </a:rPr>
              <a:t>http://www.nsf.gov/bfa/dias/policy/dmpfaqs.jsp</a:t>
            </a:r>
            <a:endParaRPr lang="en-US" sz="2800" dirty="0" smtClean="0">
              <a:latin typeface="Arial" panose="020B0604020202020204" pitchFamily="34" charset="0"/>
              <a:cs typeface="Arial" panose="020B0604020202020204" pitchFamily="34" charset="0"/>
            </a:endParaRPr>
          </a:p>
          <a:p>
            <a:pPr marL="0" indent="0">
              <a:buNone/>
            </a:pPr>
            <a:r>
              <a:rPr lang="en-US" sz="2800" dirty="0" smtClean="0">
                <a:latin typeface="Arial" panose="020B0604020202020204" pitchFamily="34" charset="0"/>
                <a:cs typeface="Arial" panose="020B0604020202020204" pitchFamily="34" charset="0"/>
              </a:rPr>
              <a:t>Also: </a:t>
            </a:r>
            <a:r>
              <a:rPr lang="en-US" sz="2800" dirty="0" smtClean="0">
                <a:latin typeface="Arial" panose="020B0604020202020204" pitchFamily="34" charset="0"/>
                <a:cs typeface="Arial" panose="020B0604020202020204" pitchFamily="34" charset="0"/>
                <a:hlinkClick r:id="rId5"/>
              </a:rPr>
              <a:t>http://www.nsf.gov/dir/index.jsp?org=SBE</a:t>
            </a:r>
            <a:endParaRPr lang="en-US" sz="2800" dirty="0" smtClean="0">
              <a:latin typeface="Arial" panose="020B0604020202020204" pitchFamily="34" charset="0"/>
              <a:cs typeface="Arial" panose="020B0604020202020204" pitchFamily="34" charset="0"/>
            </a:endParaRPr>
          </a:p>
          <a:p>
            <a:pPr marL="0" indent="0">
              <a:buNone/>
            </a:pP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35418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1"/>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533400"/>
            <a:ext cx="8229600" cy="1143000"/>
          </a:xfrm>
        </p:spPr>
        <p:txBody>
          <a:bodyPr anchor="t">
            <a:noAutofit/>
          </a:bodyPr>
          <a:lstStyle/>
          <a:p>
            <a:pPr algn="ctr"/>
            <a:r>
              <a:rPr lang="en-US" sz="4000" dirty="0" smtClean="0">
                <a:latin typeface="Arial" panose="020B0604020202020204" pitchFamily="34" charset="0"/>
                <a:cs typeface="Arial" panose="020B0604020202020204" pitchFamily="34" charset="0"/>
              </a:rPr>
              <a:t>Data Management Plans (cont’d)</a:t>
            </a:r>
            <a:br>
              <a:rPr lang="en-US" sz="4000" dirty="0" smtClean="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85762" y="1524000"/>
            <a:ext cx="8229600" cy="4906963"/>
          </a:xfrm>
        </p:spPr>
        <p:txBody>
          <a:bodyPr>
            <a:normAutofit fontScale="92500"/>
          </a:bodyPr>
          <a:lstStyle/>
          <a:p>
            <a:pPr marL="514350" indent="-514350">
              <a:buFont typeface="+mj-lt"/>
              <a:buAutoNum type="arabicPeriod"/>
            </a:pPr>
            <a:r>
              <a:rPr lang="en-US" dirty="0" smtClean="0">
                <a:latin typeface="Arial" panose="020B0604020202020204" pitchFamily="34" charset="0"/>
                <a:cs typeface="Arial" panose="020B0604020202020204" pitchFamily="34" charset="0"/>
              </a:rPr>
              <a:t>What are </a:t>
            </a:r>
            <a:r>
              <a:rPr lang="en-US" dirty="0" smtClean="0">
                <a:solidFill>
                  <a:schemeClr val="accent1"/>
                </a:solidFill>
                <a:latin typeface="Arial" panose="020B0604020202020204" pitchFamily="34" charset="0"/>
                <a:cs typeface="Arial" panose="020B0604020202020204" pitchFamily="34" charset="0"/>
              </a:rPr>
              <a:t>data</a:t>
            </a:r>
            <a:r>
              <a:rPr lang="en-US" dirty="0" smtClean="0">
                <a:latin typeface="Arial" panose="020B0604020202020204" pitchFamily="34" charset="0"/>
                <a:cs typeface="Arial" panose="020B0604020202020204" pitchFamily="34" charset="0"/>
              </a:rPr>
              <a:t> for purposes of DMP?</a:t>
            </a:r>
          </a:p>
          <a:p>
            <a:r>
              <a:rPr lang="en-US" dirty="0" smtClean="0">
                <a:latin typeface="Arial" panose="020B0604020202020204" pitchFamily="34" charset="0"/>
                <a:cs typeface="Arial" panose="020B0604020202020204" pitchFamily="34" charset="0"/>
              </a:rPr>
              <a:t>May include, but not limited to: data, publications, samples, physical collections, codebooks, software and models</a:t>
            </a:r>
          </a:p>
          <a:p>
            <a:r>
              <a:rPr lang="en-US" dirty="0" smtClean="0">
                <a:latin typeface="Arial" panose="020B0604020202020204" pitchFamily="34" charset="0"/>
                <a:cs typeface="Arial" panose="020B0604020202020204" pitchFamily="34" charset="0"/>
              </a:rPr>
              <a:t>Will be determined by the community of interest through peer review and program management</a:t>
            </a:r>
          </a:p>
          <a:p>
            <a:pPr marL="514350" indent="-514350">
              <a:buFont typeface="+mj-lt"/>
              <a:buAutoNum type="arabicPeriod" startAt="2"/>
            </a:pPr>
            <a:r>
              <a:rPr lang="en-US" dirty="0" smtClean="0">
                <a:latin typeface="Arial" panose="020B0604020202020204" pitchFamily="34" charset="0"/>
                <a:cs typeface="Arial" panose="020B0604020202020204" pitchFamily="34" charset="0"/>
              </a:rPr>
              <a:t>What does </a:t>
            </a:r>
            <a:r>
              <a:rPr lang="en-US" dirty="0" smtClean="0">
                <a:solidFill>
                  <a:schemeClr val="accent1"/>
                </a:solidFill>
                <a:latin typeface="Arial" panose="020B0604020202020204" pitchFamily="34" charset="0"/>
                <a:cs typeface="Arial" panose="020B0604020202020204" pitchFamily="34" charset="0"/>
              </a:rPr>
              <a:t>managing</a:t>
            </a:r>
            <a:r>
              <a:rPr lang="en-US" dirty="0" smtClean="0">
                <a:latin typeface="Arial" panose="020B0604020202020204" pitchFamily="34" charset="0"/>
                <a:cs typeface="Arial" panose="020B0604020202020204" pitchFamily="34" charset="0"/>
              </a:rPr>
              <a:t> &amp; sharing data imply?</a:t>
            </a:r>
          </a:p>
          <a:p>
            <a:r>
              <a:rPr lang="en-US" dirty="0" smtClean="0">
                <a:latin typeface="Arial" panose="020B0604020202020204" pitchFamily="34" charset="0"/>
                <a:cs typeface="Arial" panose="020B0604020202020204" pitchFamily="34" charset="0"/>
              </a:rPr>
              <a:t>Immediate access?</a:t>
            </a:r>
          </a:p>
          <a:p>
            <a:pPr marL="0" indent="0">
              <a:buNone/>
            </a:pPr>
            <a:r>
              <a:rPr lang="en-US" dirty="0" smtClean="0">
                <a:latin typeface="Arial" panose="020B0604020202020204" pitchFamily="34" charset="0"/>
                <a:cs typeface="Arial" panose="020B0604020202020204" pitchFamily="34" charset="0"/>
              </a:rPr>
              <a:t>“not necessarily. The expectation is that all data will be made available after a reasonable length of time, … [as] determined by the community of interest through the process of peer review and program management.”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2430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685800"/>
            <a:ext cx="8229600" cy="1143000"/>
          </a:xfrm>
        </p:spPr>
        <p:txBody>
          <a:bodyPr>
            <a:noAutofit/>
          </a:bodyPr>
          <a:lstStyle/>
          <a:p>
            <a:pPr algn="ctr"/>
            <a:r>
              <a:rPr lang="en-US" sz="4000" dirty="0" smtClean="0">
                <a:latin typeface="Arial" panose="020B0604020202020204" pitchFamily="34" charset="0"/>
                <a:cs typeface="Arial" panose="020B0604020202020204" pitchFamily="34" charset="0"/>
              </a:rPr>
              <a:t>Data Management Plans (cont’d)</a:t>
            </a:r>
            <a:br>
              <a:rPr lang="en-US" sz="4000" dirty="0" smtClean="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524000"/>
            <a:ext cx="8229600" cy="4906963"/>
          </a:xfrm>
        </p:spPr>
        <p:txBody>
          <a:bodyPr>
            <a:normAutofit fontScale="92500" lnSpcReduction="10000"/>
          </a:bodyPr>
          <a:lstStyle/>
          <a:p>
            <a:pPr marL="514350" indent="-514350">
              <a:buFont typeface="+mj-lt"/>
              <a:buAutoNum type="arabicPeriod" startAt="2"/>
            </a:pPr>
            <a:r>
              <a:rPr lang="en-US" dirty="0" smtClean="0">
                <a:latin typeface="Arial" panose="020B0604020202020204" pitchFamily="34" charset="0"/>
                <a:cs typeface="Arial" panose="020B0604020202020204" pitchFamily="34" charset="0"/>
              </a:rPr>
              <a:t>What does </a:t>
            </a:r>
            <a:r>
              <a:rPr lang="en-US" dirty="0" smtClean="0">
                <a:solidFill>
                  <a:schemeClr val="accent1"/>
                </a:solidFill>
                <a:latin typeface="Arial" panose="020B0604020202020204" pitchFamily="34" charset="0"/>
                <a:cs typeface="Arial" panose="020B0604020202020204" pitchFamily="34" charset="0"/>
              </a:rPr>
              <a:t>managing</a:t>
            </a:r>
            <a:r>
              <a:rPr lang="en-US" dirty="0" smtClean="0">
                <a:latin typeface="Arial" panose="020B0604020202020204" pitchFamily="34" charset="0"/>
                <a:cs typeface="Arial" panose="020B0604020202020204" pitchFamily="34" charset="0"/>
              </a:rPr>
              <a:t> &amp; sharing data imply?</a:t>
            </a:r>
          </a:p>
          <a:p>
            <a:r>
              <a:rPr lang="en-US" dirty="0" smtClean="0">
                <a:latin typeface="Arial" panose="020B0604020202020204" pitchFamily="34" charset="0"/>
                <a:cs typeface="Arial" panose="020B0604020202020204" pitchFamily="34" charset="0"/>
              </a:rPr>
              <a:t>Access right after analysis completed?</a:t>
            </a:r>
          </a:p>
          <a:p>
            <a:pPr marL="0" indent="0">
              <a:buNone/>
            </a:pPr>
            <a:r>
              <a:rPr lang="en-US" dirty="0" smtClean="0">
                <a:latin typeface="Arial" panose="020B0604020202020204" pitchFamily="34" charset="0"/>
                <a:cs typeface="Arial" panose="020B0604020202020204" pitchFamily="34" charset="0"/>
              </a:rPr>
              <a:t>“No… One standard of timeliness is to make the data or samples accessible immediately after publication. However, what constitutes a reasonable length of time will be determined by the community of interest through the process of peer review and program management.”</a:t>
            </a:r>
          </a:p>
          <a:p>
            <a:r>
              <a:rPr lang="en-US" dirty="0" smtClean="0">
                <a:latin typeface="Arial" panose="020B0604020202020204" pitchFamily="34" charset="0"/>
                <a:cs typeface="Arial" panose="020B0604020202020204" pitchFamily="34" charset="0"/>
              </a:rPr>
              <a:t>Particular requirements for archiving?</a:t>
            </a:r>
          </a:p>
          <a:p>
            <a:pPr marL="0" indent="0">
              <a:buNone/>
            </a:pP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“No. If appropriate, your DMP should describe… repositories for archiving and providing access to others. What constitutes reasonable archiving and accessibility will be determined by the community of interest through… peer review and program management.”</a:t>
            </a:r>
          </a:p>
        </p:txBody>
      </p:sp>
    </p:spTree>
    <p:extLst>
      <p:ext uri="{BB962C8B-B14F-4D97-AF65-F5344CB8AC3E}">
        <p14:creationId xmlns:p14="http://schemas.microsoft.com/office/powerpoint/2010/main" val="30514982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762000"/>
            <a:ext cx="8229600" cy="838200"/>
          </a:xfrm>
        </p:spPr>
        <p:txBody>
          <a:bodyPr anchor="ctr">
            <a:noAutofit/>
          </a:bodyPr>
          <a:lstStyle/>
          <a:p>
            <a:pPr algn="ctr"/>
            <a:r>
              <a:rPr lang="en-US" sz="4000" dirty="0" smtClean="0">
                <a:latin typeface="Arial" panose="020B0604020202020204" pitchFamily="34" charset="0"/>
                <a:cs typeface="Arial" panose="020B0604020202020204" pitchFamily="34" charset="0"/>
              </a:rPr>
              <a:t>Data Management Plans (cont’d)</a:t>
            </a:r>
            <a:br>
              <a:rPr lang="en-US" sz="4000" dirty="0" smtClean="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371600"/>
            <a:ext cx="8229600" cy="4953000"/>
          </a:xfrm>
        </p:spPr>
        <p:txBody>
          <a:bodyPr>
            <a:noAutofit/>
          </a:bodyPr>
          <a:lstStyle/>
          <a:p>
            <a:pPr marL="514350" indent="-514350">
              <a:buFont typeface="+mj-lt"/>
              <a:buAutoNum type="arabicPeriod" startAt="2"/>
            </a:pPr>
            <a:r>
              <a:rPr lang="en-US" sz="2400" dirty="0" smtClean="0">
                <a:latin typeface="Arial" panose="020B0604020202020204" pitchFamily="34" charset="0"/>
                <a:cs typeface="Arial" panose="020B0604020202020204" pitchFamily="34" charset="0"/>
              </a:rPr>
              <a:t>What does </a:t>
            </a:r>
            <a:r>
              <a:rPr lang="en-US" sz="2400" dirty="0" smtClean="0">
                <a:solidFill>
                  <a:schemeClr val="accent1"/>
                </a:solidFill>
                <a:latin typeface="Arial" panose="020B0604020202020204" pitchFamily="34" charset="0"/>
                <a:cs typeface="Arial" panose="020B0604020202020204" pitchFamily="34" charset="0"/>
              </a:rPr>
              <a:t>managing</a:t>
            </a:r>
            <a:r>
              <a:rPr lang="en-US" sz="2400" dirty="0" smtClean="0">
                <a:latin typeface="Arial" panose="020B0604020202020204" pitchFamily="34" charset="0"/>
                <a:cs typeface="Arial" panose="020B0604020202020204" pitchFamily="34" charset="0"/>
              </a:rPr>
              <a:t> &amp; sharing data imply?</a:t>
            </a:r>
          </a:p>
          <a:p>
            <a:r>
              <a:rPr lang="en-US" sz="2400" dirty="0" smtClean="0">
                <a:latin typeface="Arial" panose="020B0604020202020204" pitchFamily="34" charset="0"/>
                <a:cs typeface="Arial" panose="020B0604020202020204" pitchFamily="34" charset="0"/>
              </a:rPr>
              <a:t>Costs of implementing DMP in budget &amp; its justification?</a:t>
            </a:r>
          </a:p>
          <a:p>
            <a:pPr marL="457200" lvl="1" indent="0">
              <a:buNone/>
            </a:pPr>
            <a:r>
              <a:rPr lang="en-US" sz="2400" dirty="0" smtClean="0">
                <a:latin typeface="Arial" panose="020B0604020202020204" pitchFamily="34" charset="0"/>
                <a:cs typeface="Arial" panose="020B0604020202020204" pitchFamily="34" charset="0"/>
              </a:rPr>
              <a:t>“Yes. As long as the costs are allowable in accordance with the applicable cost principles, and necessary to implement the DMP, such costs may be included…in the proposal budget, and justified in the budget justification.” </a:t>
            </a:r>
          </a:p>
          <a:p>
            <a:r>
              <a:rPr lang="en-US" sz="2400" dirty="0" smtClean="0">
                <a:latin typeface="Arial" panose="020B0604020202020204" pitchFamily="34" charset="0"/>
                <a:cs typeface="Arial" panose="020B0604020202020204" pitchFamily="34" charset="0"/>
              </a:rPr>
              <a:t>Human subjects?</a:t>
            </a:r>
          </a:p>
          <a:p>
            <a:pPr marL="457200" lvl="1" indent="0">
              <a:buNone/>
            </a:pPr>
            <a:r>
              <a:rPr lang="en-US" sz="2400" dirty="0" smtClean="0">
                <a:latin typeface="Arial" panose="020B0604020202020204" pitchFamily="34" charset="0"/>
                <a:cs typeface="Arial" panose="020B0604020202020204" pitchFamily="34" charset="0"/>
              </a:rPr>
              <a:t>Such “data must be maintained &amp; released in accordance with appropriate standards for protecting privacy right &amp; maintaining the confidentiality of respondents.”</a:t>
            </a:r>
          </a:p>
        </p:txBody>
      </p:sp>
    </p:spTree>
    <p:extLst>
      <p:ext uri="{BB962C8B-B14F-4D97-AF65-F5344CB8AC3E}">
        <p14:creationId xmlns:p14="http://schemas.microsoft.com/office/powerpoint/2010/main" val="14292319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304800"/>
            <a:ext cx="8229600" cy="1143000"/>
          </a:xfrm>
        </p:spPr>
        <p:txBody>
          <a:bodyPr anchor="t"/>
          <a:lstStyle/>
          <a:p>
            <a:pPr algn="ctr"/>
            <a:r>
              <a:rPr lang="en-US" dirty="0" smtClean="0"/>
              <a:t>Proposal Process &amp; Timeline</a:t>
            </a:r>
            <a:endParaRPr lang="en-US" dirty="0"/>
          </a:p>
        </p:txBody>
      </p:sp>
      <p:graphicFrame>
        <p:nvGraphicFramePr>
          <p:cNvPr id="27" name="Diagram 26"/>
          <p:cNvGraphicFramePr/>
          <p:nvPr>
            <p:extLst>
              <p:ext uri="{D42A27DB-BD31-4B8C-83A1-F6EECF244321}">
                <p14:modId xmlns:p14="http://schemas.microsoft.com/office/powerpoint/2010/main" val="3614839031"/>
              </p:ext>
            </p:extLst>
          </p:nvPr>
        </p:nvGraphicFramePr>
        <p:xfrm>
          <a:off x="228600" y="1371600"/>
          <a:ext cx="8686800" cy="4419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050" name="Picture 2" descr="C:\Users\dbenitez\AppData\Local\Microsoft\Windows\Temporary Internet Files\Content.IE5\MF0SP1IV\MC900435236[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36380" y="2898077"/>
            <a:ext cx="746440" cy="919354"/>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Straight Arrow Connector 27"/>
          <p:cNvCxnSpPr/>
          <p:nvPr/>
        </p:nvCxnSpPr>
        <p:spPr>
          <a:xfrm flipV="1">
            <a:off x="457200" y="3886200"/>
            <a:ext cx="0" cy="91440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57200" y="2209800"/>
            <a:ext cx="0" cy="688277"/>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982820" y="3357754"/>
            <a:ext cx="1379380"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895600" y="3505200"/>
            <a:ext cx="0" cy="76200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7239000" y="2898077"/>
            <a:ext cx="304800"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a:off x="3429000" y="4800600"/>
            <a:ext cx="533400" cy="228600"/>
          </a:xfrm>
          <a:prstGeom prst="bentConnector3">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8001000" y="2133600"/>
            <a:ext cx="0" cy="38100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8001000" y="3357754"/>
            <a:ext cx="0" cy="459677"/>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48" name="Straight Arrow Connector 2047"/>
          <p:cNvCxnSpPr/>
          <p:nvPr/>
        </p:nvCxnSpPr>
        <p:spPr>
          <a:xfrm>
            <a:off x="7848600" y="4114800"/>
            <a:ext cx="0" cy="76200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55" name="Straight Connector 2054"/>
          <p:cNvCxnSpPr/>
          <p:nvPr/>
        </p:nvCxnSpPr>
        <p:spPr>
          <a:xfrm>
            <a:off x="4953000" y="2898077"/>
            <a:ext cx="304800"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57" name="Straight Connector 2056"/>
          <p:cNvCxnSpPr/>
          <p:nvPr/>
        </p:nvCxnSpPr>
        <p:spPr>
          <a:xfrm flipV="1">
            <a:off x="4953000" y="2898078"/>
            <a:ext cx="304800" cy="30232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59" name="Straight Connector 2058"/>
          <p:cNvCxnSpPr/>
          <p:nvPr/>
        </p:nvCxnSpPr>
        <p:spPr>
          <a:xfrm>
            <a:off x="4953000" y="2667000"/>
            <a:ext cx="304800" cy="231077"/>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61" name="Elbow Connector 2060"/>
          <p:cNvCxnSpPr/>
          <p:nvPr/>
        </p:nvCxnSpPr>
        <p:spPr>
          <a:xfrm rot="16200000" flipH="1">
            <a:off x="7239000" y="3352800"/>
            <a:ext cx="2971800" cy="76200"/>
          </a:xfrm>
          <a:prstGeom prst="bentConnector3">
            <a:avLst>
              <a:gd name="adj1" fmla="val 32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88" name="Straight Arrow Connector 2087"/>
          <p:cNvCxnSpPr/>
          <p:nvPr/>
        </p:nvCxnSpPr>
        <p:spPr>
          <a:xfrm>
            <a:off x="3657600" y="2553938"/>
            <a:ext cx="381000"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90" name="Straight Arrow Connector 2089"/>
          <p:cNvCxnSpPr/>
          <p:nvPr/>
        </p:nvCxnSpPr>
        <p:spPr>
          <a:xfrm>
            <a:off x="3657600" y="2898077"/>
            <a:ext cx="381000"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92" name="Straight Arrow Connector 2091"/>
          <p:cNvCxnSpPr/>
          <p:nvPr/>
        </p:nvCxnSpPr>
        <p:spPr>
          <a:xfrm>
            <a:off x="3657600" y="3200400"/>
            <a:ext cx="381000" cy="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94" name="Straight Connector 2093"/>
          <p:cNvCxnSpPr/>
          <p:nvPr/>
        </p:nvCxnSpPr>
        <p:spPr>
          <a:xfrm>
            <a:off x="3657600" y="2553938"/>
            <a:ext cx="0" cy="194186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96" name="Straight Connector 2095"/>
          <p:cNvCxnSpPr/>
          <p:nvPr/>
        </p:nvCxnSpPr>
        <p:spPr>
          <a:xfrm flipH="1">
            <a:off x="3429000" y="4495800"/>
            <a:ext cx="228600"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99" name="Straight Connector 2098"/>
          <p:cNvCxnSpPr/>
          <p:nvPr/>
        </p:nvCxnSpPr>
        <p:spPr>
          <a:xfrm>
            <a:off x="236380" y="6096000"/>
            <a:ext cx="8298020" cy="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01" name="Straight Connector 2100"/>
          <p:cNvCxnSpPr/>
          <p:nvPr/>
        </p:nvCxnSpPr>
        <p:spPr>
          <a:xfrm>
            <a:off x="2286000" y="5791200"/>
            <a:ext cx="0" cy="304800"/>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102" name="TextBox 2101"/>
          <p:cNvSpPr txBox="1"/>
          <p:nvPr/>
        </p:nvSpPr>
        <p:spPr>
          <a:xfrm>
            <a:off x="304800" y="5791200"/>
            <a:ext cx="1143000" cy="307777"/>
          </a:xfrm>
          <a:prstGeom prst="rect">
            <a:avLst/>
          </a:prstGeom>
          <a:noFill/>
        </p:spPr>
        <p:txBody>
          <a:bodyPr wrap="square" rtlCol="0">
            <a:spAutoFit/>
          </a:bodyPr>
          <a:lstStyle/>
          <a:p>
            <a:r>
              <a:rPr lang="en-US" sz="1400" dirty="0" smtClean="0">
                <a:solidFill>
                  <a:schemeClr val="accent1"/>
                </a:solidFill>
                <a:latin typeface="Arial" panose="020B0604020202020204" pitchFamily="34" charset="0"/>
                <a:cs typeface="Arial" panose="020B0604020202020204" pitchFamily="34" charset="0"/>
              </a:rPr>
              <a:t>90 Days</a:t>
            </a:r>
            <a:endParaRPr lang="en-US" sz="1400" dirty="0">
              <a:solidFill>
                <a:schemeClr val="accent1"/>
              </a:solidFill>
              <a:latin typeface="Arial" panose="020B0604020202020204" pitchFamily="34" charset="0"/>
              <a:cs typeface="Arial" panose="020B0604020202020204" pitchFamily="34" charset="0"/>
            </a:endParaRPr>
          </a:p>
        </p:txBody>
      </p:sp>
      <p:sp>
        <p:nvSpPr>
          <p:cNvPr id="2103" name="TextBox 2102"/>
          <p:cNvSpPr txBox="1"/>
          <p:nvPr/>
        </p:nvSpPr>
        <p:spPr>
          <a:xfrm>
            <a:off x="1192570" y="5362573"/>
            <a:ext cx="2400300"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Proposal received by NSF</a:t>
            </a:r>
            <a:endParaRPr lang="en-US" sz="1400" dirty="0">
              <a:latin typeface="Arial" panose="020B0604020202020204" pitchFamily="34" charset="0"/>
              <a:cs typeface="Arial" panose="020B0604020202020204" pitchFamily="34" charset="0"/>
            </a:endParaRPr>
          </a:p>
        </p:txBody>
      </p:sp>
      <p:sp>
        <p:nvSpPr>
          <p:cNvPr id="2105" name="5-Point Star 2104"/>
          <p:cNvSpPr/>
          <p:nvPr/>
        </p:nvSpPr>
        <p:spPr>
          <a:xfrm>
            <a:off x="2209800" y="5641777"/>
            <a:ext cx="152400" cy="149423"/>
          </a:xfrm>
          <a:prstGeom prst="star5">
            <a:avLst/>
          </a:prstGeom>
          <a:solidFill>
            <a:srgbClr val="FFFF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6" name="TextBox 2105"/>
          <p:cNvSpPr txBox="1"/>
          <p:nvPr/>
        </p:nvSpPr>
        <p:spPr>
          <a:xfrm>
            <a:off x="80090" y="6085820"/>
            <a:ext cx="2282110"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Proposal Preparation Time</a:t>
            </a:r>
            <a:endParaRPr lang="en-US" sz="1400" dirty="0">
              <a:latin typeface="Arial" panose="020B0604020202020204" pitchFamily="34" charset="0"/>
              <a:cs typeface="Arial" panose="020B0604020202020204" pitchFamily="34" charset="0"/>
            </a:endParaRPr>
          </a:p>
        </p:txBody>
      </p:sp>
      <p:sp>
        <p:nvSpPr>
          <p:cNvPr id="2107" name="TextBox 2106"/>
          <p:cNvSpPr txBox="1"/>
          <p:nvPr/>
        </p:nvSpPr>
        <p:spPr>
          <a:xfrm>
            <a:off x="2971800" y="6096000"/>
            <a:ext cx="1905000"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Review of Proposal</a:t>
            </a:r>
            <a:endParaRPr lang="en-US" sz="1400" dirty="0">
              <a:latin typeface="Arial" panose="020B0604020202020204" pitchFamily="34" charset="0"/>
              <a:cs typeface="Arial" panose="020B0604020202020204" pitchFamily="34" charset="0"/>
            </a:endParaRPr>
          </a:p>
        </p:txBody>
      </p:sp>
      <p:sp>
        <p:nvSpPr>
          <p:cNvPr id="2108" name="TextBox 2107"/>
          <p:cNvSpPr txBox="1"/>
          <p:nvPr/>
        </p:nvSpPr>
        <p:spPr>
          <a:xfrm>
            <a:off x="4267200" y="5784621"/>
            <a:ext cx="1371600" cy="307777"/>
          </a:xfrm>
          <a:prstGeom prst="rect">
            <a:avLst/>
          </a:prstGeom>
          <a:noFill/>
        </p:spPr>
        <p:txBody>
          <a:bodyPr wrap="square" rtlCol="0">
            <a:spAutoFit/>
          </a:bodyPr>
          <a:lstStyle/>
          <a:p>
            <a:r>
              <a:rPr lang="en-US" sz="1400" dirty="0" smtClean="0">
                <a:solidFill>
                  <a:schemeClr val="accent1"/>
                </a:solidFill>
                <a:latin typeface="Arial" panose="020B0604020202020204" pitchFamily="34" charset="0"/>
                <a:cs typeface="Arial" panose="020B0604020202020204" pitchFamily="34" charset="0"/>
              </a:rPr>
              <a:t>6 months</a:t>
            </a:r>
            <a:endParaRPr lang="en-US" sz="1400" dirty="0">
              <a:solidFill>
                <a:schemeClr val="accent1"/>
              </a:solidFill>
              <a:latin typeface="Arial" panose="020B0604020202020204" pitchFamily="34" charset="0"/>
              <a:cs typeface="Arial" panose="020B0604020202020204" pitchFamily="34" charset="0"/>
            </a:endParaRPr>
          </a:p>
        </p:txBody>
      </p:sp>
      <p:sp>
        <p:nvSpPr>
          <p:cNvPr id="2109" name="TextBox 2108"/>
          <p:cNvSpPr txBox="1"/>
          <p:nvPr/>
        </p:nvSpPr>
        <p:spPr>
          <a:xfrm>
            <a:off x="5029200" y="6098977"/>
            <a:ext cx="1676400"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PO recommend</a:t>
            </a:r>
            <a:endParaRPr lang="en-US" sz="1400" dirty="0">
              <a:latin typeface="Arial" panose="020B0604020202020204" pitchFamily="34" charset="0"/>
              <a:cs typeface="Arial" panose="020B0604020202020204" pitchFamily="34" charset="0"/>
            </a:endParaRPr>
          </a:p>
        </p:txBody>
      </p:sp>
      <p:sp>
        <p:nvSpPr>
          <p:cNvPr id="2110" name="TextBox 2109"/>
          <p:cNvSpPr txBox="1"/>
          <p:nvPr/>
        </p:nvSpPr>
        <p:spPr>
          <a:xfrm>
            <a:off x="7010400" y="6098977"/>
            <a:ext cx="1905000" cy="523220"/>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DGA Review &amp; Processing of Award</a:t>
            </a:r>
            <a:endParaRPr lang="en-US" sz="1400" dirty="0">
              <a:latin typeface="Arial" panose="020B0604020202020204" pitchFamily="34" charset="0"/>
              <a:cs typeface="Arial" panose="020B0604020202020204" pitchFamily="34" charset="0"/>
            </a:endParaRPr>
          </a:p>
        </p:txBody>
      </p:sp>
      <p:cxnSp>
        <p:nvCxnSpPr>
          <p:cNvPr id="2112" name="Straight Connector 2111"/>
          <p:cNvCxnSpPr/>
          <p:nvPr/>
        </p:nvCxnSpPr>
        <p:spPr>
          <a:xfrm>
            <a:off x="7096125" y="5791200"/>
            <a:ext cx="0" cy="307777"/>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113" name="TextBox 2112"/>
          <p:cNvSpPr txBox="1"/>
          <p:nvPr/>
        </p:nvSpPr>
        <p:spPr>
          <a:xfrm>
            <a:off x="7353300" y="5814683"/>
            <a:ext cx="914400" cy="307777"/>
          </a:xfrm>
          <a:prstGeom prst="rect">
            <a:avLst/>
          </a:prstGeom>
          <a:noFill/>
        </p:spPr>
        <p:txBody>
          <a:bodyPr wrap="square" rtlCol="0">
            <a:spAutoFit/>
          </a:bodyPr>
          <a:lstStyle/>
          <a:p>
            <a:r>
              <a:rPr lang="en-US" sz="1400" dirty="0" smtClean="0">
                <a:solidFill>
                  <a:schemeClr val="accent1"/>
                </a:solidFill>
                <a:latin typeface="Arial" panose="020B0604020202020204" pitchFamily="34" charset="0"/>
                <a:cs typeface="Arial" panose="020B0604020202020204" pitchFamily="34" charset="0"/>
              </a:rPr>
              <a:t>30 days</a:t>
            </a:r>
            <a:endParaRPr lang="en-US" sz="1400" dirty="0">
              <a:solidFill>
                <a:schemeClr val="accent1"/>
              </a:solidFill>
              <a:latin typeface="Arial" panose="020B0604020202020204" pitchFamily="34" charset="0"/>
              <a:cs typeface="Arial" panose="020B0604020202020204" pitchFamily="34" charset="0"/>
            </a:endParaRPr>
          </a:p>
        </p:txBody>
      </p:sp>
      <p:cxnSp>
        <p:nvCxnSpPr>
          <p:cNvPr id="2115" name="Straight Connector 2114"/>
          <p:cNvCxnSpPr/>
          <p:nvPr/>
        </p:nvCxnSpPr>
        <p:spPr>
          <a:xfrm flipV="1">
            <a:off x="8534400" y="5791200"/>
            <a:ext cx="0" cy="294620"/>
          </a:xfrm>
          <a:prstGeom prst="line">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32" name="5-Point Star 131"/>
          <p:cNvSpPr/>
          <p:nvPr/>
        </p:nvSpPr>
        <p:spPr>
          <a:xfrm>
            <a:off x="8458200" y="5652789"/>
            <a:ext cx="152400" cy="149423"/>
          </a:xfrm>
          <a:prstGeom prst="star5">
            <a:avLst/>
          </a:prstGeom>
          <a:solidFill>
            <a:srgbClr val="FFFF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5-Point Star 132"/>
          <p:cNvSpPr/>
          <p:nvPr/>
        </p:nvSpPr>
        <p:spPr>
          <a:xfrm>
            <a:off x="7019925" y="5641776"/>
            <a:ext cx="152400" cy="149423"/>
          </a:xfrm>
          <a:prstGeom prst="star5">
            <a:avLst/>
          </a:prstGeom>
          <a:solidFill>
            <a:srgbClr val="FFFF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16" name="TextBox 2115"/>
          <p:cNvSpPr txBox="1"/>
          <p:nvPr/>
        </p:nvSpPr>
        <p:spPr>
          <a:xfrm>
            <a:off x="6372225" y="5333998"/>
            <a:ext cx="1447800"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Div. Dir. Concur</a:t>
            </a:r>
            <a:endParaRPr lang="en-US" sz="1400" dirty="0">
              <a:latin typeface="Arial" panose="020B0604020202020204" pitchFamily="34" charset="0"/>
              <a:cs typeface="Arial" panose="020B0604020202020204" pitchFamily="34" charset="0"/>
            </a:endParaRPr>
          </a:p>
        </p:txBody>
      </p:sp>
      <p:sp>
        <p:nvSpPr>
          <p:cNvPr id="2117" name="TextBox 2116"/>
          <p:cNvSpPr txBox="1"/>
          <p:nvPr/>
        </p:nvSpPr>
        <p:spPr>
          <a:xfrm>
            <a:off x="8153400" y="5333999"/>
            <a:ext cx="762000"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Award</a:t>
            </a:r>
            <a:endParaRPr lang="en-US" sz="1400" dirty="0">
              <a:latin typeface="Arial" panose="020B0604020202020204" pitchFamily="34" charset="0"/>
              <a:cs typeface="Arial" panose="020B0604020202020204" pitchFamily="34" charset="0"/>
            </a:endParaRPr>
          </a:p>
        </p:txBody>
      </p:sp>
      <p:cxnSp>
        <p:nvCxnSpPr>
          <p:cNvPr id="2133" name="Straight Arrow Connector 2132"/>
          <p:cNvCxnSpPr/>
          <p:nvPr/>
        </p:nvCxnSpPr>
        <p:spPr>
          <a:xfrm>
            <a:off x="5638800" y="5029200"/>
            <a:ext cx="13335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30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chor="ctr">
            <a:normAutofit/>
          </a:bodyPr>
          <a:lstStyle/>
          <a:p>
            <a:pPr algn="ctr"/>
            <a:r>
              <a:rPr lang="en-US" sz="4400" dirty="0" smtClean="0">
                <a:latin typeface="Arial" panose="020B0604020202020204" pitchFamily="34" charset="0"/>
                <a:cs typeface="Arial" panose="020B0604020202020204" pitchFamily="34" charset="0"/>
              </a:rPr>
              <a:t>How </a:t>
            </a:r>
            <a:r>
              <a:rPr lang="en-US" sz="4400" dirty="0">
                <a:latin typeface="Arial" panose="020B0604020202020204" pitchFamily="34" charset="0"/>
                <a:cs typeface="Arial" panose="020B0604020202020204" pitchFamily="34" charset="0"/>
              </a:rPr>
              <a:t>t</a:t>
            </a:r>
            <a:r>
              <a:rPr lang="en-US" sz="4400" dirty="0" smtClean="0">
                <a:latin typeface="Arial" panose="020B0604020202020204" pitchFamily="34" charset="0"/>
                <a:cs typeface="Arial" panose="020B0604020202020204" pitchFamily="34" charset="0"/>
              </a:rPr>
              <a:t>o develop a proposal</a:t>
            </a:r>
            <a:endParaRPr lang="en-US" sz="4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92500"/>
          </a:bodyPr>
          <a:lstStyle/>
          <a:p>
            <a:pPr marL="0" indent="0">
              <a:buNone/>
            </a:pPr>
            <a:r>
              <a:rPr lang="en-US" sz="3600" dirty="0" smtClean="0">
                <a:latin typeface="Arial" panose="020B0604020202020204" pitchFamily="34" charset="0"/>
                <a:cs typeface="Arial" panose="020B0604020202020204" pitchFamily="34" charset="0"/>
              </a:rPr>
              <a:t>Develop your bright idea</a:t>
            </a:r>
          </a:p>
          <a:p>
            <a:r>
              <a:rPr lang="en-US" sz="3600" dirty="0">
                <a:latin typeface="Arial" panose="020B0604020202020204" pitchFamily="34" charset="0"/>
                <a:cs typeface="Arial" panose="020B0604020202020204" pitchFamily="34" charset="0"/>
              </a:rPr>
              <a:t>F</a:t>
            </a:r>
            <a:r>
              <a:rPr lang="en-US" sz="3600" dirty="0" smtClean="0">
                <a:latin typeface="Arial" panose="020B0604020202020204" pitchFamily="34" charset="0"/>
                <a:cs typeface="Arial" panose="020B0604020202020204" pitchFamily="34" charset="0"/>
              </a:rPr>
              <a:t>rame your idea as a question or puzzle</a:t>
            </a:r>
          </a:p>
          <a:p>
            <a:r>
              <a:rPr lang="en-US" sz="3600" dirty="0">
                <a:latin typeface="Arial" panose="020B0604020202020204" pitchFamily="34" charset="0"/>
                <a:cs typeface="Arial" panose="020B0604020202020204" pitchFamily="34" charset="0"/>
              </a:rPr>
              <a:t>T</a:t>
            </a:r>
            <a:r>
              <a:rPr lang="en-US" sz="3600" dirty="0" smtClean="0">
                <a:latin typeface="Arial" panose="020B0604020202020204" pitchFamily="34" charset="0"/>
                <a:cs typeface="Arial" panose="020B0604020202020204" pitchFamily="34" charset="0"/>
              </a:rPr>
              <a:t>ake stock of how other scholars have addressed (or neglected) your question</a:t>
            </a:r>
          </a:p>
          <a:p>
            <a:r>
              <a:rPr lang="en-US" sz="3600" dirty="0" smtClean="0">
                <a:latin typeface="Arial" panose="020B0604020202020204" pitchFamily="34" charset="0"/>
                <a:cs typeface="Arial" panose="020B0604020202020204" pitchFamily="34" charset="0"/>
              </a:rPr>
              <a:t>Prepare a brief concept paper </a:t>
            </a:r>
          </a:p>
          <a:p>
            <a:r>
              <a:rPr lang="en-US" sz="3600" dirty="0" smtClean="0">
                <a:latin typeface="Arial" panose="020B0604020202020204" pitchFamily="34" charset="0"/>
                <a:cs typeface="Arial" panose="020B0604020202020204" pitchFamily="34" charset="0"/>
              </a:rPr>
              <a:t>Discuss with mentors &amp; colleagues</a:t>
            </a:r>
          </a:p>
          <a:p>
            <a:r>
              <a:rPr lang="en-US" sz="3600" dirty="0" smtClean="0">
                <a:latin typeface="Arial" panose="020B0604020202020204" pitchFamily="34" charset="0"/>
                <a:cs typeface="Arial" panose="020B0604020202020204" pitchFamily="34" charset="0"/>
              </a:rPr>
              <a:t>Revise in light of feedback</a:t>
            </a: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20045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chor="ctr">
            <a:normAutofit/>
          </a:bodyPr>
          <a:lstStyle/>
          <a:p>
            <a:pPr algn="ctr"/>
            <a:r>
              <a:rPr lang="en-US" sz="4400" dirty="0" smtClean="0">
                <a:latin typeface="Arial" panose="020B0604020202020204" pitchFamily="34" charset="0"/>
                <a:cs typeface="Arial" panose="020B0604020202020204" pitchFamily="34" charset="0"/>
              </a:rPr>
              <a:t>How to develop a proposal</a:t>
            </a:r>
            <a:endParaRPr lang="en-US" sz="4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en-US" dirty="0" smtClean="0">
                <a:latin typeface="Arial" panose="020B0604020202020204" pitchFamily="34" charset="0"/>
                <a:cs typeface="Arial" panose="020B0604020202020204" pitchFamily="34" charset="0"/>
              </a:rPr>
              <a:t>Take steps toward the project</a:t>
            </a:r>
          </a:p>
          <a:p>
            <a:r>
              <a:rPr lang="en-US" dirty="0" smtClean="0">
                <a:latin typeface="Arial" panose="020B0604020202020204" pitchFamily="34" charset="0"/>
                <a:cs typeface="Arial" panose="020B0604020202020204" pitchFamily="34" charset="0"/>
              </a:rPr>
              <a:t>How will you tackle your question?</a:t>
            </a:r>
          </a:p>
          <a:p>
            <a:pPr lvl="1">
              <a:buFont typeface="Wingdings" panose="05000000000000000000" pitchFamily="2" charset="2"/>
              <a:buChar char="§"/>
            </a:pPr>
            <a:r>
              <a:rPr lang="en-US" dirty="0" smtClean="0">
                <a:latin typeface="Arial" panose="020B0604020202020204" pitchFamily="34" charset="0"/>
                <a:cs typeface="Arial" panose="020B0604020202020204" pitchFamily="34" charset="0"/>
              </a:rPr>
              <a:t>Refine your argument</a:t>
            </a:r>
          </a:p>
          <a:p>
            <a:pPr lvl="1">
              <a:buFont typeface="Wingdings" panose="05000000000000000000" pitchFamily="2" charset="2"/>
              <a:buChar char="§"/>
            </a:pPr>
            <a:r>
              <a:rPr lang="en-US" dirty="0" smtClean="0">
                <a:latin typeface="Arial" panose="020B0604020202020204" pitchFamily="34" charset="0"/>
                <a:cs typeface="Arial" panose="020B0604020202020204" pitchFamily="34" charset="0"/>
              </a:rPr>
              <a:t>Refine plans for evaluating argument</a:t>
            </a:r>
          </a:p>
          <a:p>
            <a:r>
              <a:rPr lang="en-US" dirty="0" smtClean="0">
                <a:latin typeface="Arial" panose="020B0604020202020204" pitchFamily="34" charset="0"/>
                <a:cs typeface="Arial" panose="020B0604020202020204" pitchFamily="34" charset="0"/>
              </a:rPr>
              <a:t>What resources will you need?</a:t>
            </a:r>
          </a:p>
          <a:p>
            <a:r>
              <a:rPr lang="en-US" dirty="0" smtClean="0">
                <a:latin typeface="Arial" panose="020B0604020202020204" pitchFamily="34" charset="0"/>
                <a:cs typeface="Arial" panose="020B0604020202020204" pitchFamily="34" charset="0"/>
              </a:rPr>
              <a:t>How can you make preliminary inferences about answers to your question (e.g., via a pilot study)?</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31677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chor="ctr">
            <a:normAutofit/>
          </a:bodyPr>
          <a:lstStyle/>
          <a:p>
            <a:pPr algn="ctr"/>
            <a:r>
              <a:rPr lang="en-US" sz="4400" dirty="0" smtClean="0">
                <a:latin typeface="Arial" panose="020B0604020202020204" pitchFamily="34" charset="0"/>
                <a:cs typeface="Arial" panose="020B0604020202020204" pitchFamily="34" charset="0"/>
              </a:rPr>
              <a:t>How to develop a proposal</a:t>
            </a:r>
            <a:endParaRPr lang="en-US" sz="44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marL="0" indent="0">
              <a:buNone/>
            </a:pPr>
            <a:r>
              <a:rPr lang="en-US" dirty="0" smtClean="0">
                <a:latin typeface="Arial" panose="020B0604020202020204" pitchFamily="34" charset="0"/>
                <a:cs typeface="Arial" panose="020B0604020202020204" pitchFamily="34" charset="0"/>
              </a:rPr>
              <a:t>More steps toward the project</a:t>
            </a:r>
          </a:p>
          <a:p>
            <a:r>
              <a:rPr lang="en-US" dirty="0" smtClean="0">
                <a:latin typeface="Arial" panose="020B0604020202020204" pitchFamily="34" charset="0"/>
                <a:cs typeface="Arial" panose="020B0604020202020204" pitchFamily="34" charset="0"/>
              </a:rPr>
              <a:t>Discuss with mentors &amp; colleagues</a:t>
            </a:r>
          </a:p>
          <a:p>
            <a:r>
              <a:rPr lang="en-US" dirty="0" smtClean="0">
                <a:latin typeface="Arial" panose="020B0604020202020204" pitchFamily="34" charset="0"/>
                <a:cs typeface="Arial" panose="020B0604020202020204" pitchFamily="34" charset="0"/>
              </a:rPr>
              <a:t>Contact PIs working on relevant projects </a:t>
            </a:r>
          </a:p>
          <a:p>
            <a:r>
              <a:rPr lang="en-US" dirty="0" smtClean="0">
                <a:latin typeface="Arial" panose="020B0604020202020204" pitchFamily="34" charset="0"/>
                <a:cs typeface="Arial" panose="020B0604020202020204" pitchFamily="34" charset="0"/>
              </a:rPr>
              <a:t>Consult mentors, colleagues, SROs to identify potential funding sources</a:t>
            </a:r>
          </a:p>
          <a:p>
            <a:r>
              <a:rPr lang="en-US" dirty="0" smtClean="0">
                <a:latin typeface="Arial" panose="020B0604020202020204" pitchFamily="34" charset="0"/>
                <a:cs typeface="Arial" panose="020B0604020202020204" pitchFamily="34" charset="0"/>
              </a:rPr>
              <a:t>Revise in light feedback</a:t>
            </a:r>
          </a:p>
          <a:p>
            <a:r>
              <a:rPr lang="en-US" dirty="0" smtClean="0">
                <a:latin typeface="Arial" panose="020B0604020202020204" pitchFamily="34" charset="0"/>
                <a:cs typeface="Arial" panose="020B0604020202020204" pitchFamily="34" charset="0"/>
              </a:rPr>
              <a:t>Present to mentors, colleagues, students </a:t>
            </a:r>
          </a:p>
          <a:p>
            <a:r>
              <a:rPr lang="en-US" dirty="0" smtClean="0">
                <a:latin typeface="Arial" panose="020B0604020202020204" pitchFamily="34" charset="0"/>
                <a:cs typeface="Arial" panose="020B0604020202020204" pitchFamily="34" charset="0"/>
              </a:rPr>
              <a:t>Revise again (&amp; again)</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0427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chor="ctr">
            <a:noAutofit/>
          </a:bodyPr>
          <a:lstStyle/>
          <a:p>
            <a:pPr algn="ctr"/>
            <a:r>
              <a:rPr lang="en-US" sz="4200" dirty="0" smtClean="0">
                <a:latin typeface="Arial" panose="020B0604020202020204" pitchFamily="34" charset="0"/>
                <a:cs typeface="Arial" panose="020B0604020202020204" pitchFamily="34" charset="0"/>
              </a:rPr>
              <a:t>What makes proposal review well: NSF Political Science</a:t>
            </a:r>
            <a:endParaRPr lang="en-US" sz="4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latin typeface="Arial" panose="020B0604020202020204" pitchFamily="34" charset="0"/>
                <a:cs typeface="Arial" panose="020B0604020202020204" pitchFamily="34" charset="0"/>
              </a:rPr>
              <a:t>Clear questions</a:t>
            </a:r>
          </a:p>
          <a:p>
            <a:r>
              <a:rPr lang="en-US" dirty="0" smtClean="0">
                <a:latin typeface="Arial" panose="020B0604020202020204" pitchFamily="34" charset="0"/>
                <a:cs typeface="Arial" panose="020B0604020202020204" pitchFamily="34" charset="0"/>
              </a:rPr>
              <a:t>Argument speaking to scholarly debates</a:t>
            </a:r>
          </a:p>
          <a:p>
            <a:r>
              <a:rPr lang="en-US" dirty="0" smtClean="0">
                <a:latin typeface="Arial" panose="020B0604020202020204" pitchFamily="34" charset="0"/>
                <a:cs typeface="Arial" panose="020B0604020202020204" pitchFamily="34" charset="0"/>
              </a:rPr>
              <a:t>Clear hypotheses</a:t>
            </a:r>
          </a:p>
          <a:p>
            <a:r>
              <a:rPr lang="en-US" dirty="0" smtClean="0">
                <a:latin typeface="Arial" panose="020B0604020202020204" pitchFamily="34" charset="0"/>
                <a:cs typeface="Arial" panose="020B0604020202020204" pitchFamily="34" charset="0"/>
              </a:rPr>
              <a:t>Sound design for measuring concepts, gathering evidence/data</a:t>
            </a:r>
          </a:p>
          <a:p>
            <a:r>
              <a:rPr lang="en-US" dirty="0" smtClean="0">
                <a:latin typeface="Arial" panose="020B0604020202020204" pitchFamily="34" charset="0"/>
                <a:cs typeface="Arial" panose="020B0604020202020204" pitchFamily="34" charset="0"/>
              </a:rPr>
              <a:t>Outline for analytic strategy &amp; data analysis</a:t>
            </a:r>
          </a:p>
          <a:p>
            <a:r>
              <a:rPr lang="en-US" dirty="0" smtClean="0">
                <a:solidFill>
                  <a:schemeClr val="accent2">
                    <a:lumMod val="60000"/>
                    <a:lumOff val="40000"/>
                  </a:schemeClr>
                </a:solidFill>
                <a:latin typeface="Arial" panose="020B0604020202020204" pitchFamily="34" charset="0"/>
                <a:cs typeface="Arial" panose="020B0604020202020204" pitchFamily="34" charset="0"/>
              </a:rPr>
              <a:t>Pilots</a:t>
            </a:r>
            <a:endParaRPr lang="en-US" dirty="0">
              <a:solidFill>
                <a:schemeClr val="accent2">
                  <a:lumMod val="60000"/>
                  <a:lumOff val="4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72760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457200"/>
            <a:ext cx="8229600" cy="1389888"/>
          </a:xfrm>
        </p:spPr>
        <p:txBody>
          <a:bodyPr>
            <a:noAutofit/>
          </a:bodyPr>
          <a:lstStyle/>
          <a:p>
            <a:pPr algn="ctr"/>
            <a:r>
              <a:rPr lang="en-US" sz="4200" dirty="0" smtClean="0">
                <a:latin typeface="Arial" panose="020B0604020202020204" pitchFamily="34" charset="0"/>
                <a:cs typeface="Arial" panose="020B0604020202020204" pitchFamily="34" charset="0"/>
              </a:rPr>
              <a:t>How to turn work on the proposal into progress in the research itself</a:t>
            </a:r>
            <a:endParaRPr lang="en-US" sz="4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latin typeface="Arial" panose="020B0604020202020204" pitchFamily="34" charset="0"/>
                <a:cs typeface="Arial" panose="020B0604020202020204" pitchFamily="34" charset="0"/>
              </a:rPr>
              <a:t>Incorporate feedback at every step </a:t>
            </a:r>
          </a:p>
          <a:p>
            <a:pPr lvl="1">
              <a:buFont typeface="Wingdings" panose="05000000000000000000" pitchFamily="2" charset="2"/>
              <a:buChar char="§"/>
            </a:pPr>
            <a:r>
              <a:rPr lang="en-US" dirty="0" smtClean="0">
                <a:latin typeface="Arial" panose="020B0604020202020204" pitchFamily="34" charset="0"/>
                <a:cs typeface="Arial" panose="020B0604020202020204" pitchFamily="34" charset="0"/>
              </a:rPr>
              <a:t>Even when setbacks occurs</a:t>
            </a:r>
          </a:p>
          <a:p>
            <a:r>
              <a:rPr lang="en-US" dirty="0" smtClean="0">
                <a:latin typeface="Arial" panose="020B0604020202020204" pitchFamily="34" charset="0"/>
                <a:cs typeface="Arial" panose="020B0604020202020204" pitchFamily="34" charset="0"/>
              </a:rPr>
              <a:t>Exploit lessons from preliminary findings</a:t>
            </a:r>
          </a:p>
          <a:p>
            <a:r>
              <a:rPr lang="en-US" dirty="0" smtClean="0">
                <a:latin typeface="Arial" panose="020B0604020202020204" pitchFamily="34" charset="0"/>
                <a:cs typeface="Arial" panose="020B0604020202020204" pitchFamily="34" charset="0"/>
              </a:rPr>
              <a:t>Be willing to adapt and change ideas</a:t>
            </a:r>
          </a:p>
          <a:p>
            <a:r>
              <a:rPr lang="en-US" dirty="0" smtClean="0">
                <a:latin typeface="Arial" panose="020B0604020202020204" pitchFamily="34" charset="0"/>
                <a:cs typeface="Arial" panose="020B0604020202020204" pitchFamily="34" charset="0"/>
              </a:rPr>
              <a:t>Obviously: use reading and writing for proposal as input into project itself</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66133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chor="ctr">
            <a:noAutofit/>
          </a:bodyPr>
          <a:lstStyle/>
          <a:p>
            <a:pPr algn="ctr"/>
            <a:r>
              <a:rPr lang="en-US" sz="4200" dirty="0" smtClean="0">
                <a:latin typeface="Arial" panose="020B0604020202020204" pitchFamily="34" charset="0"/>
                <a:cs typeface="Arial" panose="020B0604020202020204" pitchFamily="34" charset="0"/>
              </a:rPr>
              <a:t>Targeting different funding sources</a:t>
            </a:r>
            <a:endParaRPr lang="en-US" sz="4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latin typeface="Arial" panose="020B0604020202020204" pitchFamily="34" charset="0"/>
                <a:cs typeface="Arial" panose="020B0604020202020204" pitchFamily="34" charset="0"/>
              </a:rPr>
              <a:t>Cast a wide net</a:t>
            </a:r>
          </a:p>
          <a:p>
            <a:r>
              <a:rPr lang="en-US" dirty="0" smtClean="0">
                <a:latin typeface="Arial" panose="020B0604020202020204" pitchFamily="34" charset="0"/>
                <a:cs typeface="Arial" panose="020B0604020202020204" pitchFamily="34" charset="0"/>
              </a:rPr>
              <a:t>Use your SRO and funding search engines to identify funding entities</a:t>
            </a:r>
          </a:p>
          <a:p>
            <a:r>
              <a:rPr lang="en-US" dirty="0" smtClean="0">
                <a:latin typeface="Arial" panose="020B0604020202020204" pitchFamily="34" charset="0"/>
                <a:cs typeface="Arial" panose="020B0604020202020204" pitchFamily="34" charset="0"/>
              </a:rPr>
              <a:t>Keep in mind diverse:</a:t>
            </a:r>
          </a:p>
          <a:p>
            <a:pPr lvl="1">
              <a:buFont typeface="Wingdings" panose="05000000000000000000" pitchFamily="2" charset="2"/>
              <a:buChar char="§"/>
            </a:pPr>
            <a:r>
              <a:rPr lang="en-US" dirty="0" smtClean="0">
                <a:latin typeface="Arial" panose="020B0604020202020204" pitchFamily="34" charset="0"/>
                <a:cs typeface="Arial" panose="020B0604020202020204" pitchFamily="34" charset="0"/>
              </a:rPr>
              <a:t>Rules</a:t>
            </a:r>
          </a:p>
          <a:p>
            <a:pPr lvl="1">
              <a:buFont typeface="Wingdings" panose="05000000000000000000" pitchFamily="2" charset="2"/>
              <a:buChar char="§"/>
            </a:pPr>
            <a:r>
              <a:rPr lang="en-US" dirty="0" smtClean="0">
                <a:latin typeface="Arial" panose="020B0604020202020204" pitchFamily="34" charset="0"/>
                <a:cs typeface="Arial" panose="020B0604020202020204" pitchFamily="34" charset="0"/>
              </a:rPr>
              <a:t>Sets of reviewers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98501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228600" y="704088"/>
            <a:ext cx="8534400" cy="1143000"/>
          </a:xfrm>
        </p:spPr>
        <p:txBody>
          <a:bodyPr anchor="ctr">
            <a:noAutofit/>
          </a:bodyPr>
          <a:lstStyle/>
          <a:p>
            <a:pPr algn="ctr"/>
            <a:r>
              <a:rPr lang="en-US" sz="3600" dirty="0" smtClean="0">
                <a:latin typeface="Arial" panose="020B0604020202020204" pitchFamily="34" charset="0"/>
                <a:cs typeface="Arial" panose="020B0604020202020204" pitchFamily="34" charset="0"/>
              </a:rPr>
              <a:t>What makes proposal review well at NSF: </a:t>
            </a:r>
            <a:r>
              <a:rPr lang="en-US" sz="3600" dirty="0" smtClean="0">
                <a:solidFill>
                  <a:schemeClr val="accent1"/>
                </a:solidFill>
                <a:latin typeface="Arial" panose="020B0604020202020204" pitchFamily="34" charset="0"/>
                <a:cs typeface="Arial" panose="020B0604020202020204" pitchFamily="34" charset="0"/>
              </a:rPr>
              <a:t>Two review criteria</a:t>
            </a:r>
            <a:endParaRPr lang="en-US" sz="3600" dirty="0">
              <a:solidFill>
                <a:schemeClr val="accent1"/>
              </a:solidFill>
              <a:latin typeface="Arial" panose="020B0604020202020204" pitchFamily="34" charset="0"/>
              <a:cs typeface="Arial" panose="020B0604020202020204" pitchFamily="34" charset="0"/>
            </a:endParaRPr>
          </a:p>
        </p:txBody>
      </p:sp>
      <p:sp>
        <p:nvSpPr>
          <p:cNvPr id="5" name="Text Placeholder 4"/>
          <p:cNvSpPr>
            <a:spLocks noGrp="1"/>
          </p:cNvSpPr>
          <p:nvPr>
            <p:ph type="body" idx="1"/>
          </p:nvPr>
        </p:nvSpPr>
        <p:spPr/>
        <p:txBody>
          <a:bodyPr>
            <a:normAutofit/>
          </a:bodyPr>
          <a:lstStyle/>
          <a:p>
            <a:r>
              <a:rPr lang="en-US" sz="2800" dirty="0" smtClean="0">
                <a:solidFill>
                  <a:schemeClr val="accent1"/>
                </a:solidFill>
                <a:latin typeface="Arial" panose="020B0604020202020204" pitchFamily="34" charset="0"/>
                <a:cs typeface="Arial" panose="020B0604020202020204" pitchFamily="34" charset="0"/>
              </a:rPr>
              <a:t>Intellectual Merit</a:t>
            </a:r>
            <a:endParaRPr lang="en-US" sz="2800" dirty="0">
              <a:solidFill>
                <a:schemeClr val="accent1"/>
              </a:solidFill>
              <a:latin typeface="Arial" panose="020B0604020202020204" pitchFamily="34" charset="0"/>
              <a:cs typeface="Arial" panose="020B0604020202020204" pitchFamily="34" charset="0"/>
            </a:endParaRPr>
          </a:p>
        </p:txBody>
      </p:sp>
      <p:sp>
        <p:nvSpPr>
          <p:cNvPr id="7" name="Text Placeholder 6"/>
          <p:cNvSpPr>
            <a:spLocks noGrp="1"/>
          </p:cNvSpPr>
          <p:nvPr>
            <p:ph type="body" sz="half" idx="3"/>
          </p:nvPr>
        </p:nvSpPr>
        <p:spPr/>
        <p:txBody>
          <a:bodyPr>
            <a:normAutofit/>
          </a:bodyPr>
          <a:lstStyle/>
          <a:p>
            <a:r>
              <a:rPr lang="en-US" sz="2800" dirty="0" smtClean="0">
                <a:solidFill>
                  <a:schemeClr val="accent1"/>
                </a:solidFill>
                <a:latin typeface="Arial" panose="020B0604020202020204" pitchFamily="34" charset="0"/>
                <a:cs typeface="Arial" panose="020B0604020202020204" pitchFamily="34" charset="0"/>
              </a:rPr>
              <a:t>Broader Impacts</a:t>
            </a:r>
            <a:endParaRPr lang="en-US" sz="2800" dirty="0">
              <a:solidFill>
                <a:schemeClr val="accent1"/>
              </a:solidFill>
              <a:latin typeface="Arial" panose="020B0604020202020204" pitchFamily="34" charset="0"/>
              <a:cs typeface="Arial" panose="020B0604020202020204" pitchFamily="34" charset="0"/>
            </a:endParaRPr>
          </a:p>
        </p:txBody>
      </p:sp>
      <p:sp>
        <p:nvSpPr>
          <p:cNvPr id="6" name="Content Placeholder 5"/>
          <p:cNvSpPr>
            <a:spLocks noGrp="1"/>
          </p:cNvSpPr>
          <p:nvPr>
            <p:ph sz="quarter" idx="2"/>
          </p:nvPr>
        </p:nvSpPr>
        <p:spPr/>
        <p:txBody>
          <a:bodyPr>
            <a:normAutofit/>
          </a:bodyPr>
          <a:lstStyle/>
          <a:p>
            <a:r>
              <a:rPr lang="en-US" sz="2800" dirty="0" smtClean="0">
                <a:latin typeface="Arial" panose="020B0604020202020204" pitchFamily="34" charset="0"/>
                <a:cs typeface="Arial" panose="020B0604020202020204" pitchFamily="34" charset="0"/>
              </a:rPr>
              <a:t>Importance </a:t>
            </a:r>
          </a:p>
          <a:p>
            <a:r>
              <a:rPr lang="en-US" sz="2800" dirty="0" smtClean="0">
                <a:latin typeface="Arial" panose="020B0604020202020204" pitchFamily="34" charset="0"/>
                <a:cs typeface="Arial" panose="020B0604020202020204" pitchFamily="34" charset="0"/>
              </a:rPr>
              <a:t>Creativity &amp; originality</a:t>
            </a:r>
          </a:p>
          <a:p>
            <a:r>
              <a:rPr lang="en-US" sz="2800" dirty="0" smtClean="0">
                <a:latin typeface="Arial" panose="020B0604020202020204" pitchFamily="34" charset="0"/>
                <a:cs typeface="Arial" panose="020B0604020202020204" pitchFamily="34" charset="0"/>
              </a:rPr>
              <a:t>Transformative?</a:t>
            </a:r>
          </a:p>
          <a:p>
            <a:r>
              <a:rPr lang="en-US" sz="2800" dirty="0" smtClean="0">
                <a:latin typeface="Arial" panose="020B0604020202020204" pitchFamily="34" charset="0"/>
                <a:cs typeface="Arial" panose="020B0604020202020204" pitchFamily="34" charset="0"/>
              </a:rPr>
              <a:t>Conception &amp; organization</a:t>
            </a:r>
          </a:p>
          <a:p>
            <a:r>
              <a:rPr lang="en-US" sz="2800" dirty="0" smtClean="0">
                <a:latin typeface="Arial" panose="020B0604020202020204" pitchFamily="34" charset="0"/>
                <a:cs typeface="Arial" panose="020B0604020202020204" pitchFamily="34" charset="0"/>
              </a:rPr>
              <a:t>Qualifications</a:t>
            </a:r>
          </a:p>
          <a:p>
            <a:r>
              <a:rPr lang="en-US" sz="2800" dirty="0" smtClean="0">
                <a:latin typeface="Arial" panose="020B0604020202020204" pitchFamily="34" charset="0"/>
                <a:cs typeface="Arial" panose="020B0604020202020204" pitchFamily="34" charset="0"/>
              </a:rPr>
              <a:t>Access to resources</a:t>
            </a:r>
          </a:p>
        </p:txBody>
      </p:sp>
      <p:sp>
        <p:nvSpPr>
          <p:cNvPr id="8" name="Content Placeholder 7"/>
          <p:cNvSpPr>
            <a:spLocks noGrp="1"/>
          </p:cNvSpPr>
          <p:nvPr>
            <p:ph sz="quarter" idx="4"/>
          </p:nvPr>
        </p:nvSpPr>
        <p:spPr/>
        <p:txBody>
          <a:bodyPr>
            <a:normAutofit/>
          </a:bodyPr>
          <a:lstStyle/>
          <a:p>
            <a:r>
              <a:rPr lang="en-US" sz="2800" dirty="0" smtClean="0">
                <a:latin typeface="Arial" panose="020B0604020202020204" pitchFamily="34" charset="0"/>
                <a:cs typeface="Arial" panose="020B0604020202020204" pitchFamily="34" charset="0"/>
              </a:rPr>
              <a:t>Training </a:t>
            </a:r>
          </a:p>
          <a:p>
            <a:r>
              <a:rPr lang="en-US" sz="2800" dirty="0" smtClean="0">
                <a:latin typeface="Arial" panose="020B0604020202020204" pitchFamily="34" charset="0"/>
                <a:cs typeface="Arial" panose="020B0604020202020204" pitchFamily="34" charset="0"/>
              </a:rPr>
              <a:t>Diversity</a:t>
            </a:r>
          </a:p>
          <a:p>
            <a:r>
              <a:rPr lang="en-US" sz="2800" dirty="0" smtClean="0">
                <a:latin typeface="Arial" panose="020B0604020202020204" pitchFamily="34" charset="0"/>
                <a:cs typeface="Arial" panose="020B0604020202020204" pitchFamily="34" charset="0"/>
              </a:rPr>
              <a:t>Infrastructure</a:t>
            </a:r>
          </a:p>
          <a:p>
            <a:r>
              <a:rPr lang="en-US" sz="2800" dirty="0" smtClean="0">
                <a:latin typeface="Arial" panose="020B0604020202020204" pitchFamily="34" charset="0"/>
                <a:cs typeface="Arial" panose="020B0604020202020204" pitchFamily="34" charset="0"/>
              </a:rPr>
              <a:t>Dissemination</a:t>
            </a:r>
          </a:p>
          <a:p>
            <a:r>
              <a:rPr lang="en-US" sz="2800" dirty="0" smtClean="0">
                <a:latin typeface="Arial" panose="020B0604020202020204" pitchFamily="34" charset="0"/>
                <a:cs typeface="Arial" panose="020B0604020202020204" pitchFamily="34" charset="0"/>
              </a:rPr>
              <a:t>Societal benefits</a:t>
            </a:r>
          </a:p>
          <a:p>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0720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cotlifesupport.org/images/nsftransparent.png"/>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CrisscrossEtching trans="15000" pressure="10"/>
                    </a14:imgEffect>
                  </a14:imgLayer>
                </a14:imgProps>
              </a:ext>
              <a:ext uri="{28A0092B-C50C-407E-A947-70E740481C1C}">
                <a14:useLocalDpi xmlns:a14="http://schemas.microsoft.com/office/drawing/2010/main" val="0"/>
              </a:ext>
            </a:extLst>
          </a:blip>
          <a:srcRect/>
          <a:stretch>
            <a:fillRect/>
          </a:stretch>
        </p:blipFill>
        <p:spPr bwMode="auto">
          <a:xfrm>
            <a:off x="1905000" y="838200"/>
            <a:ext cx="5191125" cy="51911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chor="ctr">
            <a:noAutofit/>
          </a:bodyPr>
          <a:lstStyle/>
          <a:p>
            <a:pPr algn="ctr"/>
            <a:r>
              <a:rPr lang="en-US" sz="3300" dirty="0" smtClean="0">
                <a:latin typeface="Arial" panose="020B0604020202020204" pitchFamily="34" charset="0"/>
                <a:cs typeface="Arial" panose="020B0604020202020204" pitchFamily="34" charset="0"/>
              </a:rPr>
              <a:t>Tips for preparing proposals that review well</a:t>
            </a:r>
            <a:endParaRPr lang="en-US" sz="33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dirty="0" smtClean="0">
                <a:latin typeface="Arial" panose="020B0604020202020204" pitchFamily="34" charset="0"/>
                <a:cs typeface="Arial" panose="020B0604020202020204" pitchFamily="34" charset="0"/>
              </a:rPr>
              <a:t>Discuss ideas with colleagues and mentors</a:t>
            </a:r>
          </a:p>
          <a:p>
            <a:r>
              <a:rPr lang="en-US" dirty="0" smtClean="0">
                <a:latin typeface="Arial" panose="020B0604020202020204" pitchFamily="34" charset="0"/>
                <a:cs typeface="Arial" panose="020B0604020202020204" pitchFamily="34" charset="0"/>
              </a:rPr>
              <a:t>Contact PIs working on relevant projects </a:t>
            </a:r>
          </a:p>
          <a:p>
            <a:r>
              <a:rPr lang="en-US" dirty="0" smtClean="0">
                <a:latin typeface="Arial" panose="020B0604020202020204" pitchFamily="34" charset="0"/>
                <a:cs typeface="Arial" panose="020B0604020202020204" pitchFamily="34" charset="0"/>
              </a:rPr>
              <a:t>Develop preliminary data</a:t>
            </a:r>
          </a:p>
          <a:p>
            <a:r>
              <a:rPr lang="en-US" dirty="0" smtClean="0">
                <a:latin typeface="Arial" panose="020B0604020202020204" pitchFamily="34" charset="0"/>
                <a:cs typeface="Arial" panose="020B0604020202020204" pitchFamily="34" charset="0"/>
              </a:rPr>
              <a:t>Consult- &amp; exploit- your institution’s SRO</a:t>
            </a:r>
          </a:p>
          <a:p>
            <a:r>
              <a:rPr lang="en-US" dirty="0" smtClean="0">
                <a:latin typeface="Arial" panose="020B0604020202020204" pitchFamily="34" charset="0"/>
                <a:cs typeface="Arial" panose="020B0604020202020204" pitchFamily="34" charset="0"/>
              </a:rPr>
              <a:t>Work with your SRO on budget</a:t>
            </a:r>
          </a:p>
          <a:p>
            <a:r>
              <a:rPr lang="en-US" dirty="0" smtClean="0">
                <a:latin typeface="Arial" panose="020B0604020202020204" pitchFamily="34" charset="0"/>
                <a:cs typeface="Arial" panose="020B0604020202020204" pitchFamily="34" charset="0"/>
              </a:rPr>
              <a:t>Consult such NSF source as Grant Proposal Guide:</a:t>
            </a:r>
          </a:p>
          <a:p>
            <a:pPr marL="0" indent="0">
              <a:buNone/>
            </a:pPr>
            <a:r>
              <a:rPr lang="en-US" dirty="0">
                <a:latin typeface="Arial" panose="020B0604020202020204" pitchFamily="34" charset="0"/>
                <a:cs typeface="Arial" panose="020B0604020202020204" pitchFamily="34" charset="0"/>
                <a:hlinkClick r:id="rId4"/>
              </a:rPr>
              <a:t>http://</a:t>
            </a:r>
            <a:r>
              <a:rPr lang="en-US" dirty="0" smtClean="0">
                <a:latin typeface="Arial" panose="020B0604020202020204" pitchFamily="34" charset="0"/>
                <a:cs typeface="Arial" panose="020B0604020202020204" pitchFamily="34" charset="0"/>
                <a:hlinkClick r:id="rId4"/>
              </a:rPr>
              <a:t>www.nsf.gov/publications/pub_summ.jsp?ods_key=gpg16001&amp;org=NSF</a:t>
            </a:r>
            <a:r>
              <a:rPr lang="en-US" dirty="0" smtClean="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33021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584</TotalTime>
  <Words>942</Words>
  <Application>Microsoft Office PowerPoint</Application>
  <PresentationFormat>On-screen Show (4:3)</PresentationFormat>
  <Paragraphs>133</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Constantia</vt:lpstr>
      <vt:lpstr>Wingdings</vt:lpstr>
      <vt:lpstr>Wingdings 2</vt:lpstr>
      <vt:lpstr>Flow</vt:lpstr>
      <vt:lpstr>NSF Proposal Writing:</vt:lpstr>
      <vt:lpstr>How to develop a proposal</vt:lpstr>
      <vt:lpstr>How to develop a proposal</vt:lpstr>
      <vt:lpstr>How to develop a proposal</vt:lpstr>
      <vt:lpstr>What makes proposal review well: NSF Political Science</vt:lpstr>
      <vt:lpstr>How to turn work on the proposal into progress in the research itself</vt:lpstr>
      <vt:lpstr>Targeting different funding sources</vt:lpstr>
      <vt:lpstr>What makes proposal review well at NSF: Two review criteria</vt:lpstr>
      <vt:lpstr>Tips for preparing proposals that review well</vt:lpstr>
      <vt:lpstr>New implementation of long-standing policy </vt:lpstr>
      <vt:lpstr>New implementation: Data management Plans </vt:lpstr>
      <vt:lpstr>Data Management Plans (cont’d) </vt:lpstr>
      <vt:lpstr>Data Management Plans (cont’d) </vt:lpstr>
      <vt:lpstr>Data Management Plans (cont’d) </vt:lpstr>
      <vt:lpstr>Data Management Plans (cont’d) </vt:lpstr>
      <vt:lpstr>Proposal Process &amp; Timeline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Advice on NSF Proposal:</dc:title>
  <dc:creator>Windows User</dc:creator>
  <cp:lastModifiedBy>Benitez, Diana</cp:lastModifiedBy>
  <cp:revision>45</cp:revision>
  <dcterms:created xsi:type="dcterms:W3CDTF">2014-05-12T20:34:06Z</dcterms:created>
  <dcterms:modified xsi:type="dcterms:W3CDTF">2016-05-31T15:33:48Z</dcterms:modified>
</cp:coreProperties>
</file>